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6" r:id="rId1"/>
    <p:sldMasterId id="2147483835" r:id="rId2"/>
  </p:sldMasterIdLst>
  <p:notesMasterIdLst>
    <p:notesMasterId r:id="rId58"/>
  </p:notesMasterIdLst>
  <p:sldIdLst>
    <p:sldId id="341" r:id="rId3"/>
    <p:sldId id="339" r:id="rId4"/>
    <p:sldId id="333" r:id="rId5"/>
    <p:sldId id="469" r:id="rId6"/>
    <p:sldId id="375" r:id="rId7"/>
    <p:sldId id="348" r:id="rId8"/>
    <p:sldId id="528" r:id="rId9"/>
    <p:sldId id="376" r:id="rId10"/>
    <p:sldId id="527" r:id="rId11"/>
    <p:sldId id="396" r:id="rId12"/>
    <p:sldId id="519" r:id="rId13"/>
    <p:sldId id="521" r:id="rId14"/>
    <p:sldId id="520" r:id="rId15"/>
    <p:sldId id="473" r:id="rId16"/>
    <p:sldId id="413" r:id="rId17"/>
    <p:sldId id="414" r:id="rId18"/>
    <p:sldId id="524" r:id="rId19"/>
    <p:sldId id="525" r:id="rId20"/>
    <p:sldId id="526" r:id="rId21"/>
    <p:sldId id="322" r:id="rId22"/>
    <p:sldId id="325" r:id="rId23"/>
    <p:sldId id="529" r:id="rId24"/>
    <p:sldId id="530" r:id="rId25"/>
    <p:sldId id="326" r:id="rId26"/>
    <p:sldId id="531" r:id="rId27"/>
    <p:sldId id="403" r:id="rId28"/>
    <p:sldId id="404" r:id="rId29"/>
    <p:sldId id="534" r:id="rId30"/>
    <p:sldId id="532" r:id="rId31"/>
    <p:sldId id="533" r:id="rId32"/>
    <p:sldId id="466" r:id="rId33"/>
    <p:sldId id="535" r:id="rId34"/>
    <p:sldId id="453" r:id="rId35"/>
    <p:sldId id="360" r:id="rId36"/>
    <p:sldId id="450" r:id="rId37"/>
    <p:sldId id="467" r:id="rId38"/>
    <p:sldId id="536" r:id="rId39"/>
    <p:sldId id="518" r:id="rId40"/>
    <p:sldId id="537" r:id="rId41"/>
    <p:sldId id="538" r:id="rId42"/>
    <p:sldId id="539" r:id="rId43"/>
    <p:sldId id="540" r:id="rId44"/>
    <p:sldId id="541" r:id="rId45"/>
    <p:sldId id="542" r:id="rId46"/>
    <p:sldId id="543" r:id="rId47"/>
    <p:sldId id="475" r:id="rId48"/>
    <p:sldId id="550" r:id="rId49"/>
    <p:sldId id="544" r:id="rId50"/>
    <p:sldId id="546" r:id="rId51"/>
    <p:sldId id="487" r:id="rId52"/>
    <p:sldId id="474" r:id="rId53"/>
    <p:sldId id="461" r:id="rId54"/>
    <p:sldId id="545" r:id="rId55"/>
    <p:sldId id="547" r:id="rId56"/>
    <p:sldId id="549" r:id="rId57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B122DE"/>
    <a:srgbClr val="00CC66"/>
    <a:srgbClr val="003618"/>
    <a:srgbClr val="99FF99"/>
    <a:srgbClr val="66CCFF"/>
    <a:srgbClr val="CCFFCC"/>
    <a:srgbClr val="00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43" autoAdjust="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>
            <a:lvl1pPr algn="l" defTabSz="919163" eaLnBrk="1" hangingPunct="1">
              <a:spcBef>
                <a:spcPct val="0"/>
              </a:spcBef>
              <a:buFontTx/>
              <a:buNone/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>
            <a:lvl1pPr algn="r" defTabSz="919163" eaLnBrk="1" hangingPunct="1">
              <a:spcBef>
                <a:spcPct val="0"/>
              </a:spcBef>
              <a:buFontTx/>
              <a:buNone/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12C4966-7519-4A79-8F7A-6A22A52988A9}" type="datetimeFigureOut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91" tIns="45446" rIns="90891" bIns="45446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1038" y="4714875"/>
            <a:ext cx="54356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9" rIns="91436" bIns="45719" numCol="1" anchor="b" anchorCtr="0" compatLnSpc="1">
            <a:prstTxWarp prst="textNoShape">
              <a:avLst/>
            </a:prstTxWarp>
          </a:bodyPr>
          <a:lstStyle>
            <a:lvl1pPr algn="l" defTabSz="919163" eaLnBrk="1" hangingPunct="1">
              <a:spcBef>
                <a:spcPct val="0"/>
              </a:spcBef>
              <a:buFontTx/>
              <a:buNone/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9" rIns="91436" bIns="45719" numCol="1" anchor="b" anchorCtr="0" compatLnSpc="1">
            <a:prstTxWarp prst="textNoShape">
              <a:avLst/>
            </a:prstTxWarp>
          </a:bodyPr>
          <a:lstStyle>
            <a:lvl1pPr algn="r" defTabSz="919163" eaLnBrk="1" hangingPunct="1">
              <a:spcBef>
                <a:spcPct val="0"/>
              </a:spcBef>
              <a:buFontTx/>
              <a:buNone/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06BF7ED-CD26-48B7-9EE7-78ECC878A0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Заметки 2"/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465637"/>
          </a:xfrm>
          <a:noFill/>
          <a:ln/>
        </p:spPr>
        <p:txBody>
          <a:bodyPr lIns="93132" tIns="46566" rIns="93132" bIns="46566"/>
          <a:lstStyle/>
          <a:p>
            <a:pPr eaLnBrk="1" hangingPunct="1"/>
            <a:endParaRPr lang="ru-RU" smtClean="0"/>
          </a:p>
        </p:txBody>
      </p:sp>
      <p:sp>
        <p:nvSpPr>
          <p:cNvPr id="67587" name="Номер слайда 3"/>
          <p:cNvSpPr txBox="1">
            <a:spLocks noGrp="1"/>
          </p:cNvSpPr>
          <p:nvPr/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32" tIns="46566" rIns="93132" bIns="46566" anchor="b"/>
          <a:lstStyle/>
          <a:p>
            <a:pPr algn="r"/>
            <a:fld id="{7C1564E0-AF1D-4A51-BC8A-3AF43655EE46}" type="slidenum">
              <a:rPr lang="ru-RU" sz="1200">
                <a:cs typeface="Arial" charset="0"/>
              </a:rPr>
              <a:pPr algn="r"/>
              <a:t>31</a:t>
            </a:fld>
            <a:endParaRPr lang="ru-RU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36600"/>
            <a:ext cx="4927600" cy="36957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3"/>
          <p:cNvSpPr>
            <a:spLocks noGrp="1"/>
          </p:cNvSpPr>
          <p:nvPr>
            <p:ph type="body" idx="1"/>
          </p:nvPr>
        </p:nvSpPr>
        <p:spPr>
          <a:xfrm>
            <a:off x="906463" y="4676775"/>
            <a:ext cx="4984750" cy="4513263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36600"/>
            <a:ext cx="4927600" cy="36957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3"/>
          <p:cNvSpPr>
            <a:spLocks noGrp="1"/>
          </p:cNvSpPr>
          <p:nvPr>
            <p:ph type="body" idx="1"/>
          </p:nvPr>
        </p:nvSpPr>
        <p:spPr>
          <a:xfrm>
            <a:off x="906463" y="4676775"/>
            <a:ext cx="4984750" cy="4513263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8213" y="736600"/>
            <a:ext cx="4927600" cy="36957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3"/>
          <p:cNvSpPr>
            <a:spLocks noGrp="1"/>
          </p:cNvSpPr>
          <p:nvPr>
            <p:ph type="body" idx="1"/>
          </p:nvPr>
        </p:nvSpPr>
        <p:spPr>
          <a:xfrm>
            <a:off x="906463" y="4676775"/>
            <a:ext cx="4984750" cy="4513263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87550"/>
            <a:ext cx="1909762" cy="4610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87550"/>
            <a:ext cx="5581650" cy="4610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176338" y="1987550"/>
            <a:ext cx="7643812" cy="4610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/>
            </a:lvl1pPr>
          </a:lstStyle>
          <a:p>
            <a:pPr>
              <a:defRPr/>
            </a:pPr>
            <a:fld id="{54C6EAA2-E152-4779-8AD9-60818AA5B342}" type="datetime1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/>
            </a:lvl1pPr>
          </a:lstStyle>
          <a:p>
            <a:pPr>
              <a:defRPr/>
            </a:pPr>
            <a:fld id="{B3DABB36-5C96-4A72-912D-4B000C42EE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/>
            </a:lvl1pPr>
          </a:lstStyle>
          <a:p>
            <a:pPr>
              <a:defRPr/>
            </a:pPr>
            <a:fld id="{C36CB9DA-8A96-4F54-A66E-FCCCEA356CC7}" type="datetime1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/>
            </a:lvl1pPr>
          </a:lstStyle>
          <a:p>
            <a:pPr>
              <a:defRPr/>
            </a:pPr>
            <a:fld id="{8C60001B-FA87-45A3-AAA4-45044016F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ct val="20000"/>
                  </a:spcBef>
                  <a:buFont typeface="Arial" charset="0"/>
                  <a:buChar char="•"/>
                  <a:defRPr/>
                </a:pPr>
                <a:endParaRPr lang="ru-RU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ct val="20000"/>
                  </a:spcBef>
                  <a:buFont typeface="Arial" charset="0"/>
                  <a:buChar char="•"/>
                  <a:defRPr/>
                </a:pPr>
                <a:endParaRPr lang="ru-RU"/>
              </a:p>
            </p:txBody>
          </p:sp>
        </p:grpSp>
      </p:grpSp>
      <p:sp>
        <p:nvSpPr>
          <p:cNvPr id="13415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415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0B659-2DAF-4FFB-8E96-9BEB17E4D87D}" type="datetime1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CF96D-7874-4716-8CCB-3AE61CA6B5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A21C1-4DBA-4016-9942-6350663A2D38}" type="datetime1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A7B9F-8826-4D03-83C0-2DEFCCBD21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1367-6595-4AB8-B52B-B47DCD8D0E58}" type="datetime1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3C8D5-0FBE-41DE-9DFA-6C9A1A1EB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0FA3E-A0EE-47A5-A7E5-0FD4A294CB3B}" type="datetime1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296E0-F907-4A8F-9E3F-9C78FD994D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ADC67-5F2A-4C77-A8DC-B4CB2360C639}" type="datetime1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F7E34-310B-493C-87CC-363C6BAAE1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84C56-88A3-4AD7-BE4D-B198EB28660C}" type="datetime1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4FCB4-98B3-40A6-AF57-8BDCC94EFF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ADF36-B7F4-4E60-A10C-62A6016F3C5C}" type="datetime1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80240-7DD0-4910-89FA-52990AF6B3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7E2C8-C32C-4A44-B9EE-44B0F891F151}" type="datetime1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61FE7-EC74-46FF-9F6D-FF9E0DE5CC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A4C39-7848-49D5-A531-B1B5C748BFFB}" type="datetime1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BB977-8A68-457B-B716-9FC9BD480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B1E77-262C-4946-BEFB-D9A34418EE1E}" type="datetime1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F0AFA-76CB-400A-A7D4-186C99FF0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E68A-5A58-4E40-A816-94FA38D28F31}" type="datetime1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9B3B4-99A1-4527-9F8A-2895339A22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6338" y="2638425"/>
            <a:ext cx="3744912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3650" y="2638425"/>
            <a:ext cx="37465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7550"/>
            <a:ext cx="6553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rgbClr val="765E2F">
                  <a:alpha val="0"/>
                </a:srgb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uk-UA" sz="1800">
              <a:latin typeface="Arial" charset="0"/>
            </a:endParaRP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638425"/>
            <a:ext cx="76438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60" r:id="rId12"/>
    <p:sldLayoutId id="2147483861" r:id="rId13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3312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15370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3312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312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ct val="20000"/>
                  </a:spcBef>
                  <a:buFont typeface="Arial" charset="0"/>
                  <a:buChar char="•"/>
                  <a:defRPr/>
                </a:pPr>
                <a:endParaRPr lang="ru-RU"/>
              </a:p>
            </p:txBody>
          </p:sp>
        </p:grpSp>
      </p:grpSp>
      <p:sp>
        <p:nvSpPr>
          <p:cNvPr id="1536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36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31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FontTx/>
              <a:buNone/>
              <a:defRPr sz="1000">
                <a:latin typeface="+mn-lt"/>
              </a:defRPr>
            </a:lvl1pPr>
          </a:lstStyle>
          <a:p>
            <a:pPr>
              <a:defRPr/>
            </a:pPr>
            <a:fld id="{E4844E9F-EF24-4B96-8175-4A31364D24C3}" type="datetime1">
              <a:rPr lang="ru-RU"/>
              <a:pPr>
                <a:defRPr/>
              </a:pPr>
              <a:t>14.03.2013</a:t>
            </a:fld>
            <a:endParaRPr lang="ru-RU"/>
          </a:p>
        </p:txBody>
      </p:sp>
      <p:sp>
        <p:nvSpPr>
          <p:cNvPr id="1331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000">
                <a:latin typeface="+mn-lt"/>
              </a:defRPr>
            </a:lvl1pPr>
          </a:lstStyle>
          <a:p>
            <a:pPr>
              <a:defRPr/>
            </a:pPr>
            <a:fld id="{66406FF5-E9DE-43D2-8BCD-A646A1163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Microsoft_Office_Excel_97-20031.xls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6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7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7.jpeg"/><Relationship Id="rId4" Type="http://schemas.openxmlformats.org/officeDocument/2006/relationships/oleObject" Target="../embeddings/_____Microsoft_Office_Excel_97-20038.xls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Microsoft_Office_Excel_97-20032.xls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_____Microsoft_Office_Excel_97-20033.xls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4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_____Microsoft_Office_Excel_97-20035.xls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57000" r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6"/>
          <p:cNvSpPr txBox="1">
            <a:spLocks noGrp="1"/>
          </p:cNvSpPr>
          <p:nvPr/>
        </p:nvSpPr>
        <p:spPr bwMode="auto">
          <a:xfrm>
            <a:off x="6786563" y="635793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34C6C4B6-ABBC-4E90-B102-A2570CF58719}" type="slidenum">
              <a:rPr lang="ru-RU" sz="1800">
                <a:solidFill>
                  <a:srgbClr val="898989"/>
                </a:solidFill>
              </a:rPr>
              <a:pPr algn="r"/>
              <a:t>1</a:t>
            </a:fld>
            <a:endParaRPr lang="ru-RU" sz="1800">
              <a:solidFill>
                <a:srgbClr val="898989"/>
              </a:solidFill>
            </a:endParaRP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179388" y="549275"/>
            <a:ext cx="87852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«Об итогах социально-экономического развития Козловского района 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 201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год и задачах </a:t>
            </a:r>
          </a:p>
          <a:p>
            <a:pPr algn="ctr" eaLnBrk="0" hangingPunct="0"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 201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год»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76250"/>
            <a:ext cx="9144000" cy="70802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Темпы роста отгрузки промышленной продукции, в % к предыдущему году</a:t>
            </a:r>
          </a:p>
        </p:txBody>
      </p:sp>
      <p:sp>
        <p:nvSpPr>
          <p:cNvPr id="43011" name="Номер слайда 6"/>
          <p:cNvSpPr txBox="1">
            <a:spLocks noGrp="1"/>
          </p:cNvSpPr>
          <p:nvPr/>
        </p:nvSpPr>
        <p:spPr bwMode="auto">
          <a:xfrm>
            <a:off x="6732588" y="62372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BEDD702F-FEE0-4FCE-AF1A-BC8329753F82}" type="slidenum">
              <a:rPr lang="ru-RU" sz="1800">
                <a:solidFill>
                  <a:srgbClr val="898989"/>
                </a:solidFill>
              </a:rPr>
              <a:pPr algn="r"/>
              <a:t>10</a:t>
            </a:fld>
            <a:endParaRPr lang="ru-RU" sz="1800">
              <a:solidFill>
                <a:srgbClr val="898989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0825" y="3740150"/>
            <a:ext cx="5761038" cy="5762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>
                <a:solidFill>
                  <a:srgbClr val="000000"/>
                </a:solidFill>
              </a:rPr>
              <a:t>2010 г.</a:t>
            </a:r>
          </a:p>
        </p:txBody>
      </p:sp>
      <p:sp>
        <p:nvSpPr>
          <p:cNvPr id="2" name="Скругленный прямоугольник 8"/>
          <p:cNvSpPr/>
          <p:nvPr/>
        </p:nvSpPr>
        <p:spPr>
          <a:xfrm>
            <a:off x="250825" y="2997200"/>
            <a:ext cx="5761038" cy="5746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>
                <a:solidFill>
                  <a:srgbClr val="000000"/>
                </a:solidFill>
              </a:rPr>
              <a:t>2009 г.</a:t>
            </a:r>
          </a:p>
        </p:txBody>
      </p:sp>
      <p:sp>
        <p:nvSpPr>
          <p:cNvPr id="3" name="Скругленный прямоугольник 12"/>
          <p:cNvSpPr/>
          <p:nvPr/>
        </p:nvSpPr>
        <p:spPr>
          <a:xfrm>
            <a:off x="7451725" y="2997200"/>
            <a:ext cx="1295400" cy="5746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</a:rPr>
              <a:t>82,4</a:t>
            </a:r>
          </a:p>
        </p:txBody>
      </p:sp>
      <p:sp>
        <p:nvSpPr>
          <p:cNvPr id="5" name="Скругленный прямоугольник 12"/>
          <p:cNvSpPr/>
          <p:nvPr/>
        </p:nvSpPr>
        <p:spPr>
          <a:xfrm>
            <a:off x="7451725" y="3716338"/>
            <a:ext cx="1295400" cy="5762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</a:rPr>
              <a:t>115,3</a:t>
            </a:r>
          </a:p>
        </p:txBody>
      </p:sp>
      <p:sp>
        <p:nvSpPr>
          <p:cNvPr id="6" name="Скругленный прямоугольник 8"/>
          <p:cNvSpPr/>
          <p:nvPr/>
        </p:nvSpPr>
        <p:spPr>
          <a:xfrm>
            <a:off x="250825" y="4460875"/>
            <a:ext cx="5761038" cy="6238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>
                <a:solidFill>
                  <a:srgbClr val="000000"/>
                </a:solidFill>
              </a:rPr>
              <a:t>2011 г.</a:t>
            </a:r>
          </a:p>
        </p:txBody>
      </p:sp>
      <p:sp>
        <p:nvSpPr>
          <p:cNvPr id="7" name="Скругленный прямоугольник 12"/>
          <p:cNvSpPr/>
          <p:nvPr/>
        </p:nvSpPr>
        <p:spPr>
          <a:xfrm>
            <a:off x="7451725" y="4437063"/>
            <a:ext cx="1295400" cy="647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</a:rPr>
              <a:t>110,4</a:t>
            </a:r>
          </a:p>
        </p:txBody>
      </p:sp>
      <p:sp>
        <p:nvSpPr>
          <p:cNvPr id="8" name="Скругленный прямоугольник 8"/>
          <p:cNvSpPr/>
          <p:nvPr/>
        </p:nvSpPr>
        <p:spPr>
          <a:xfrm>
            <a:off x="250825" y="5229225"/>
            <a:ext cx="5761038" cy="5762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2012 г.</a:t>
            </a:r>
          </a:p>
        </p:txBody>
      </p:sp>
      <p:sp>
        <p:nvSpPr>
          <p:cNvPr id="10" name="Скругленный прямоугольник 12"/>
          <p:cNvSpPr/>
          <p:nvPr/>
        </p:nvSpPr>
        <p:spPr>
          <a:xfrm>
            <a:off x="7451725" y="5300663"/>
            <a:ext cx="1295400" cy="5762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</a:rPr>
              <a:t>133,0</a:t>
            </a:r>
          </a:p>
        </p:txBody>
      </p:sp>
      <p:sp>
        <p:nvSpPr>
          <p:cNvPr id="11" name="Скругленный прямоугольник 8"/>
          <p:cNvSpPr/>
          <p:nvPr/>
        </p:nvSpPr>
        <p:spPr>
          <a:xfrm>
            <a:off x="250825" y="2205038"/>
            <a:ext cx="5761038" cy="5762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>
                <a:solidFill>
                  <a:srgbClr val="000000"/>
                </a:solidFill>
              </a:rPr>
              <a:t>2008 г.</a:t>
            </a:r>
          </a:p>
        </p:txBody>
      </p:sp>
      <p:sp>
        <p:nvSpPr>
          <p:cNvPr id="12" name="Скругленный прямоугольник 12"/>
          <p:cNvSpPr/>
          <p:nvPr/>
        </p:nvSpPr>
        <p:spPr>
          <a:xfrm>
            <a:off x="7451725" y="2205038"/>
            <a:ext cx="1295400" cy="647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000000"/>
                </a:solidFill>
              </a:rPr>
              <a:t>119,1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автофургон лаборатория для исследований скважин на шасси ГАЗ -330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3" descr="автомобиль-фургон склад для перевозки и хранения вв взрывчатых вещест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71863"/>
            <a:ext cx="4679950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4" descr="Вахтовый автобус на шасси КАМАЗ- 43114,43118,4326.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0"/>
            <a:ext cx="4572000" cy="3416300"/>
          </a:xfrm>
        </p:spPr>
      </p:pic>
      <p:pic>
        <p:nvPicPr>
          <p:cNvPr id="44036" name="Picture 6" descr="передвижная мастерская Передвижная столовая на шасси камаз-43114,43118,4326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7413"/>
            <a:ext cx="457200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1547813" y="2781300"/>
            <a:ext cx="61087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>
                <a:solidFill>
                  <a:srgbClr val="FFFFCC"/>
                </a:solidFill>
                <a:latin typeface="Arial" charset="0"/>
              </a:rPr>
              <a:t>Продукция ООО «Автофургон»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1" descr="Фургоны_Автофургон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1" descr="Станок Авант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2000250"/>
            <a:ext cx="4695825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Рисунок 1" descr="Мторин на Аванте_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14313"/>
            <a:ext cx="4356100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Рисунок 1" descr="Моторин на Аванте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3643313"/>
            <a:ext cx="43561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5651500" y="5157788"/>
            <a:ext cx="23050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dirty="0">
                <a:solidFill>
                  <a:srgbClr val="7030A0"/>
                </a:solidFill>
                <a:latin typeface="Arial" charset="0"/>
              </a:rPr>
              <a:t>ООО «</a:t>
            </a:r>
            <a:r>
              <a:rPr lang="ru-RU" sz="2000" b="1" dirty="0" err="1">
                <a:solidFill>
                  <a:srgbClr val="7030A0"/>
                </a:solidFill>
                <a:latin typeface="Arial" charset="0"/>
              </a:rPr>
              <a:t>Авант</a:t>
            </a:r>
            <a:r>
              <a:rPr lang="ru-RU" sz="2000" b="1" dirty="0">
                <a:solidFill>
                  <a:srgbClr val="7030A0"/>
                </a:solidFill>
                <a:latin typeface="Arial" charset="0"/>
              </a:rPr>
              <a:t>»</a:t>
            </a: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5148263" y="5661025"/>
            <a:ext cx="3495675" cy="633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dirty="0">
                <a:solidFill>
                  <a:schemeClr val="accent2"/>
                </a:solidFill>
              </a:rPr>
              <a:t>Производство станков с числовым 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dirty="0">
                <a:solidFill>
                  <a:schemeClr val="accent2"/>
                </a:solidFill>
              </a:rPr>
              <a:t>программным управлением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8"/>
          <p:cNvSpPr>
            <a:spLocks noChangeArrowheads="1"/>
          </p:cNvSpPr>
          <p:nvPr/>
        </p:nvSpPr>
        <p:spPr bwMode="auto">
          <a:xfrm>
            <a:off x="250825" y="188913"/>
            <a:ext cx="8642350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tx2">
                  <a:gamma/>
                  <a:tint val="82745"/>
                  <a:invGamma/>
                </a:schemeClr>
              </a:gs>
              <a:gs pos="100000">
                <a:schemeClr val="tx2"/>
              </a:gs>
            </a:gsLst>
            <a:lin ang="5400000" scaled="1"/>
          </a:gradFill>
          <a:ln w="9525" algn="ctr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000" b="1">
                <a:solidFill>
                  <a:srgbClr val="003300"/>
                </a:solidFill>
                <a:latin typeface="Arial" charset="0"/>
              </a:rPr>
              <a:t> Производство сельскохозяйственной продукции в хозяйствах всех категорий в Козловском районе</a:t>
            </a:r>
          </a:p>
        </p:txBody>
      </p:sp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989138"/>
            <a:ext cx="878522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2847" name="Group 95"/>
          <p:cNvGraphicFramePr>
            <a:graphicFrameLocks noGrp="1"/>
          </p:cNvGraphicFramePr>
          <p:nvPr>
            <p:ph idx="4294967295"/>
          </p:nvPr>
        </p:nvGraphicFramePr>
        <p:xfrm>
          <a:off x="179388" y="1989138"/>
          <a:ext cx="8713787" cy="3841433"/>
        </p:xfrm>
        <a:graphic>
          <a:graphicData uri="http://schemas.openxmlformats.org/drawingml/2006/table">
            <a:tbl>
              <a:tblPr/>
              <a:tblGrid>
                <a:gridCol w="1152525"/>
                <a:gridCol w="673100"/>
                <a:gridCol w="657225"/>
                <a:gridCol w="1131887"/>
                <a:gridCol w="633413"/>
                <a:gridCol w="1163637"/>
                <a:gridCol w="709613"/>
                <a:gridCol w="863600"/>
                <a:gridCol w="792162"/>
                <a:gridCol w="936625"/>
              </a:tblGrid>
              <a:tr h="3778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3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предыду-щему году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предыду-щему году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предыду-щему году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предыду-щему году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Зерновые 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тонн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21,3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85,2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5,03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В 4,5 раза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71,4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Картофель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тонн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49,1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125,9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14,14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28,8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54,76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В 3,9 раза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56,2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102,6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Овощи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тонн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137,9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5,67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70,9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162,2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11,24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122,2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Мясо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тонн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2289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95,2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2105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92,0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</a:rPr>
                        <a:t>2120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</a:rPr>
                        <a:t>100,1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</a:rPr>
                        <a:t>1962,5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</a:rPr>
                        <a:t>92,6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Молоко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тонн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7440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90,0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7779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104,5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</a:rPr>
                        <a:t>7639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</a:rPr>
                        <a:t>98,2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</a:rPr>
                        <a:t>7583,5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</a:rPr>
                        <a:t>97,7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solidFill>
            <a:srgbClr val="CCFFCC">
              <a:alpha val="9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3300"/>
                </a:solidFill>
                <a:latin typeface="Calibri" pitchFamily="34" charset="0"/>
              </a:rPr>
              <a:t>Объем производства сельхозпродукции в хозяйствах всех категорий, млн.руб.</a:t>
            </a:r>
          </a:p>
        </p:txBody>
      </p:sp>
      <p:sp>
        <p:nvSpPr>
          <p:cNvPr id="48130" name="AutoShape 3"/>
          <p:cNvSpPr>
            <a:spLocks noChangeArrowheads="1"/>
          </p:cNvSpPr>
          <p:nvPr/>
        </p:nvSpPr>
        <p:spPr bwMode="gray">
          <a:xfrm flipV="1">
            <a:off x="7138988" y="6194425"/>
            <a:ext cx="1409700" cy="207963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CBC2FC"/>
              </a:gs>
              <a:gs pos="100000">
                <a:srgbClr val="8C7AF8"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grpSp>
        <p:nvGrpSpPr>
          <p:cNvPr id="48131" name="Group 4"/>
          <p:cNvGrpSpPr>
            <a:grpSpLocks/>
          </p:cNvGrpSpPr>
          <p:nvPr/>
        </p:nvGrpSpPr>
        <p:grpSpPr bwMode="auto">
          <a:xfrm>
            <a:off x="1763713" y="2205038"/>
            <a:ext cx="1295400" cy="4295775"/>
            <a:chOff x="1610" y="1344"/>
            <a:chExt cx="998" cy="2087"/>
          </a:xfrm>
        </p:grpSpPr>
        <p:sp>
          <p:nvSpPr>
            <p:cNvPr id="48165" name="AutoShape 5"/>
            <p:cNvSpPr>
              <a:spLocks noChangeArrowheads="1"/>
            </p:cNvSpPr>
            <p:nvPr/>
          </p:nvSpPr>
          <p:spPr bwMode="gray">
            <a:xfrm>
              <a:off x="1654" y="2187"/>
              <a:ext cx="924" cy="1244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475E00"/>
                </a:gs>
                <a:gs pos="100000">
                  <a:srgbClr val="99CC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8166" name="AutoShape 6"/>
            <p:cNvSpPr>
              <a:spLocks noChangeArrowheads="1"/>
            </p:cNvSpPr>
            <p:nvPr/>
          </p:nvSpPr>
          <p:spPr bwMode="gray">
            <a:xfrm>
              <a:off x="1610" y="1344"/>
              <a:ext cx="998" cy="1044"/>
            </a:xfrm>
            <a:prstGeom prst="roundRect">
              <a:avLst>
                <a:gd name="adj" fmla="val 17509"/>
              </a:avLst>
            </a:prstGeom>
            <a:solidFill>
              <a:srgbClr val="34B034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8167" name="AutoShape 7"/>
            <p:cNvSpPr>
              <a:spLocks noChangeArrowheads="1"/>
            </p:cNvSpPr>
            <p:nvPr/>
          </p:nvSpPr>
          <p:spPr bwMode="gray">
            <a:xfrm>
              <a:off x="1634" y="2102"/>
              <a:ext cx="953" cy="25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4B034">
                    <a:alpha val="0"/>
                  </a:srgbClr>
                </a:gs>
                <a:gs pos="100000">
                  <a:srgbClr val="A3DBA3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8168" name="AutoShape 8"/>
            <p:cNvSpPr>
              <a:spLocks noChangeArrowheads="1"/>
            </p:cNvSpPr>
            <p:nvPr/>
          </p:nvSpPr>
          <p:spPr bwMode="gray">
            <a:xfrm>
              <a:off x="1634" y="1357"/>
              <a:ext cx="953" cy="25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0F3E0"/>
                </a:gs>
                <a:gs pos="100000">
                  <a:srgbClr val="34B03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800">
                <a:latin typeface="Arial" charset="0"/>
              </a:endParaRPr>
            </a:p>
          </p:txBody>
        </p:sp>
        <p:sp>
          <p:nvSpPr>
            <p:cNvPr id="48169" name="Text Box 9"/>
            <p:cNvSpPr txBox="1">
              <a:spLocks noChangeArrowheads="1"/>
            </p:cNvSpPr>
            <p:nvPr/>
          </p:nvSpPr>
          <p:spPr bwMode="gray">
            <a:xfrm>
              <a:off x="1748" y="2870"/>
              <a:ext cx="713" cy="1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000" b="1">
                  <a:solidFill>
                    <a:srgbClr val="003300"/>
                  </a:solidFill>
                  <a:latin typeface="Arial" charset="0"/>
                </a:rPr>
                <a:t>2009 г</a:t>
              </a:r>
              <a:endParaRPr lang="en-US" sz="2000" b="1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48170" name="AutoShape 10"/>
            <p:cNvSpPr>
              <a:spLocks noChangeArrowheads="1"/>
            </p:cNvSpPr>
            <p:nvPr/>
          </p:nvSpPr>
          <p:spPr bwMode="gray">
            <a:xfrm flipV="1">
              <a:off x="1727" y="3270"/>
              <a:ext cx="792" cy="121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DDEEAA"/>
                </a:gs>
                <a:gs pos="100000">
                  <a:srgbClr val="99CC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</p:grpSp>
      <p:sp>
        <p:nvSpPr>
          <p:cNvPr id="197643" name="Text Box 11"/>
          <p:cNvSpPr txBox="1">
            <a:spLocks noChangeArrowheads="1"/>
          </p:cNvSpPr>
          <p:nvPr/>
        </p:nvSpPr>
        <p:spPr bwMode="gray">
          <a:xfrm>
            <a:off x="1979613" y="3141663"/>
            <a:ext cx="9477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737,0</a:t>
            </a: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48133" name="Group 12"/>
          <p:cNvGrpSpPr>
            <a:grpSpLocks/>
          </p:cNvGrpSpPr>
          <p:nvPr/>
        </p:nvGrpSpPr>
        <p:grpSpPr bwMode="auto">
          <a:xfrm>
            <a:off x="250825" y="3068638"/>
            <a:ext cx="1008063" cy="3432175"/>
            <a:chOff x="1610" y="1344"/>
            <a:chExt cx="998" cy="2087"/>
          </a:xfrm>
        </p:grpSpPr>
        <p:sp>
          <p:nvSpPr>
            <p:cNvPr id="48159" name="AutoShape 13"/>
            <p:cNvSpPr>
              <a:spLocks noChangeArrowheads="1"/>
            </p:cNvSpPr>
            <p:nvPr/>
          </p:nvSpPr>
          <p:spPr bwMode="gray">
            <a:xfrm>
              <a:off x="1654" y="2187"/>
              <a:ext cx="924" cy="1244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475E00"/>
                </a:gs>
                <a:gs pos="100000">
                  <a:srgbClr val="99CC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8160" name="AutoShape 14"/>
            <p:cNvSpPr>
              <a:spLocks noChangeArrowheads="1"/>
            </p:cNvSpPr>
            <p:nvPr/>
          </p:nvSpPr>
          <p:spPr bwMode="gray">
            <a:xfrm>
              <a:off x="1610" y="1344"/>
              <a:ext cx="998" cy="1044"/>
            </a:xfrm>
            <a:prstGeom prst="roundRect">
              <a:avLst>
                <a:gd name="adj" fmla="val 17509"/>
              </a:avLst>
            </a:prstGeom>
            <a:solidFill>
              <a:srgbClr val="34B034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8161" name="AutoShape 15"/>
            <p:cNvSpPr>
              <a:spLocks noChangeArrowheads="1"/>
            </p:cNvSpPr>
            <p:nvPr/>
          </p:nvSpPr>
          <p:spPr bwMode="gray">
            <a:xfrm>
              <a:off x="1634" y="2102"/>
              <a:ext cx="953" cy="25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4B034">
                    <a:alpha val="0"/>
                  </a:srgbClr>
                </a:gs>
                <a:gs pos="100000">
                  <a:srgbClr val="A3DBA3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8162" name="AutoShape 16"/>
            <p:cNvSpPr>
              <a:spLocks noChangeArrowheads="1"/>
            </p:cNvSpPr>
            <p:nvPr/>
          </p:nvSpPr>
          <p:spPr bwMode="gray">
            <a:xfrm>
              <a:off x="1634" y="1357"/>
              <a:ext cx="953" cy="25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0F3E0"/>
                </a:gs>
                <a:gs pos="100000">
                  <a:srgbClr val="34B03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800">
                <a:latin typeface="Arial" charset="0"/>
              </a:endParaRPr>
            </a:p>
          </p:txBody>
        </p:sp>
        <p:sp>
          <p:nvSpPr>
            <p:cNvPr id="48163" name="Text Box 17"/>
            <p:cNvSpPr txBox="1">
              <a:spLocks noChangeArrowheads="1"/>
            </p:cNvSpPr>
            <p:nvPr/>
          </p:nvSpPr>
          <p:spPr bwMode="gray">
            <a:xfrm>
              <a:off x="1646" y="2870"/>
              <a:ext cx="916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000" b="1">
                  <a:solidFill>
                    <a:srgbClr val="003300"/>
                  </a:solidFill>
                  <a:latin typeface="Arial" charset="0"/>
                </a:rPr>
                <a:t>2008 г</a:t>
              </a:r>
              <a:endParaRPr lang="en-US" sz="2000" b="1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48164" name="AutoShape 18"/>
            <p:cNvSpPr>
              <a:spLocks noChangeArrowheads="1"/>
            </p:cNvSpPr>
            <p:nvPr/>
          </p:nvSpPr>
          <p:spPr bwMode="gray">
            <a:xfrm flipV="1">
              <a:off x="1727" y="3270"/>
              <a:ext cx="792" cy="121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DDEEAA"/>
                </a:gs>
                <a:gs pos="100000">
                  <a:srgbClr val="99CC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</p:grpSp>
      <p:grpSp>
        <p:nvGrpSpPr>
          <p:cNvPr id="48134" name="Group 19"/>
          <p:cNvGrpSpPr>
            <a:grpSpLocks/>
          </p:cNvGrpSpPr>
          <p:nvPr/>
        </p:nvGrpSpPr>
        <p:grpSpPr bwMode="auto">
          <a:xfrm>
            <a:off x="3419475" y="3357563"/>
            <a:ext cx="1223963" cy="3143250"/>
            <a:chOff x="1610" y="1344"/>
            <a:chExt cx="998" cy="2087"/>
          </a:xfrm>
        </p:grpSpPr>
        <p:sp>
          <p:nvSpPr>
            <p:cNvPr id="48153" name="AutoShape 20"/>
            <p:cNvSpPr>
              <a:spLocks noChangeArrowheads="1"/>
            </p:cNvSpPr>
            <p:nvPr/>
          </p:nvSpPr>
          <p:spPr bwMode="gray">
            <a:xfrm>
              <a:off x="1654" y="2187"/>
              <a:ext cx="924" cy="1244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475E00"/>
                </a:gs>
                <a:gs pos="100000">
                  <a:srgbClr val="99CC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8154" name="AutoShape 21"/>
            <p:cNvSpPr>
              <a:spLocks noChangeArrowheads="1"/>
            </p:cNvSpPr>
            <p:nvPr/>
          </p:nvSpPr>
          <p:spPr bwMode="gray">
            <a:xfrm>
              <a:off x="1610" y="1344"/>
              <a:ext cx="998" cy="1044"/>
            </a:xfrm>
            <a:prstGeom prst="roundRect">
              <a:avLst>
                <a:gd name="adj" fmla="val 17509"/>
              </a:avLst>
            </a:prstGeom>
            <a:solidFill>
              <a:srgbClr val="34B034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8155" name="AutoShape 22"/>
            <p:cNvSpPr>
              <a:spLocks noChangeArrowheads="1"/>
            </p:cNvSpPr>
            <p:nvPr/>
          </p:nvSpPr>
          <p:spPr bwMode="gray">
            <a:xfrm>
              <a:off x="1634" y="2102"/>
              <a:ext cx="953" cy="25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4B034">
                    <a:alpha val="0"/>
                  </a:srgbClr>
                </a:gs>
                <a:gs pos="100000">
                  <a:srgbClr val="A3DBA3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8156" name="AutoShape 23"/>
            <p:cNvSpPr>
              <a:spLocks noChangeArrowheads="1"/>
            </p:cNvSpPr>
            <p:nvPr/>
          </p:nvSpPr>
          <p:spPr bwMode="gray">
            <a:xfrm>
              <a:off x="1634" y="1357"/>
              <a:ext cx="953" cy="25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0F3E0"/>
                </a:gs>
                <a:gs pos="100000">
                  <a:srgbClr val="34B03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800">
                <a:latin typeface="Arial" charset="0"/>
              </a:endParaRPr>
            </a:p>
          </p:txBody>
        </p:sp>
        <p:sp>
          <p:nvSpPr>
            <p:cNvPr id="48157" name="Text Box 24"/>
            <p:cNvSpPr txBox="1">
              <a:spLocks noChangeArrowheads="1"/>
            </p:cNvSpPr>
            <p:nvPr/>
          </p:nvSpPr>
          <p:spPr bwMode="gray">
            <a:xfrm>
              <a:off x="1726" y="2871"/>
              <a:ext cx="755" cy="2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000" b="1">
                  <a:solidFill>
                    <a:srgbClr val="003300"/>
                  </a:solidFill>
                  <a:latin typeface="Arial" charset="0"/>
                </a:rPr>
                <a:t>2010 г</a:t>
              </a:r>
              <a:endParaRPr lang="en-US" sz="2000" b="1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48158" name="AutoShape 25"/>
            <p:cNvSpPr>
              <a:spLocks noChangeArrowheads="1"/>
            </p:cNvSpPr>
            <p:nvPr/>
          </p:nvSpPr>
          <p:spPr bwMode="gray">
            <a:xfrm flipV="1">
              <a:off x="1727" y="3270"/>
              <a:ext cx="792" cy="121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DDEEAA"/>
                </a:gs>
                <a:gs pos="100000">
                  <a:srgbClr val="99CC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</p:grpSp>
      <p:grpSp>
        <p:nvGrpSpPr>
          <p:cNvPr id="48135" name="Group 26"/>
          <p:cNvGrpSpPr>
            <a:grpSpLocks/>
          </p:cNvGrpSpPr>
          <p:nvPr/>
        </p:nvGrpSpPr>
        <p:grpSpPr bwMode="auto">
          <a:xfrm>
            <a:off x="7019925" y="1341438"/>
            <a:ext cx="1655763" cy="5087937"/>
            <a:chOff x="1610" y="1344"/>
            <a:chExt cx="998" cy="2087"/>
          </a:xfrm>
        </p:grpSpPr>
        <p:sp>
          <p:nvSpPr>
            <p:cNvPr id="48147" name="AutoShape 27"/>
            <p:cNvSpPr>
              <a:spLocks noChangeArrowheads="1"/>
            </p:cNvSpPr>
            <p:nvPr/>
          </p:nvSpPr>
          <p:spPr bwMode="gray">
            <a:xfrm>
              <a:off x="1654" y="2187"/>
              <a:ext cx="924" cy="1244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475E00"/>
                </a:gs>
                <a:gs pos="100000">
                  <a:srgbClr val="99CC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8148" name="AutoShape 28"/>
            <p:cNvSpPr>
              <a:spLocks noChangeArrowheads="1"/>
            </p:cNvSpPr>
            <p:nvPr/>
          </p:nvSpPr>
          <p:spPr bwMode="gray">
            <a:xfrm>
              <a:off x="1610" y="1344"/>
              <a:ext cx="998" cy="1044"/>
            </a:xfrm>
            <a:prstGeom prst="roundRect">
              <a:avLst>
                <a:gd name="adj" fmla="val 17509"/>
              </a:avLst>
            </a:prstGeom>
            <a:solidFill>
              <a:srgbClr val="34B034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8149" name="AutoShape 29"/>
            <p:cNvSpPr>
              <a:spLocks noChangeArrowheads="1"/>
            </p:cNvSpPr>
            <p:nvPr/>
          </p:nvSpPr>
          <p:spPr bwMode="gray">
            <a:xfrm>
              <a:off x="1634" y="2102"/>
              <a:ext cx="953" cy="25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4B034">
                    <a:alpha val="0"/>
                  </a:srgbClr>
                </a:gs>
                <a:gs pos="100000">
                  <a:srgbClr val="A3DBA3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8150" name="AutoShape 30"/>
            <p:cNvSpPr>
              <a:spLocks noChangeArrowheads="1"/>
            </p:cNvSpPr>
            <p:nvPr/>
          </p:nvSpPr>
          <p:spPr bwMode="gray">
            <a:xfrm>
              <a:off x="1634" y="1357"/>
              <a:ext cx="953" cy="25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0F3E0"/>
                </a:gs>
                <a:gs pos="100000">
                  <a:srgbClr val="34B03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800">
                <a:latin typeface="Arial" charset="0"/>
              </a:endParaRPr>
            </a:p>
          </p:txBody>
        </p:sp>
        <p:sp>
          <p:nvSpPr>
            <p:cNvPr id="48151" name="Text Box 31"/>
            <p:cNvSpPr txBox="1">
              <a:spLocks noChangeArrowheads="1"/>
            </p:cNvSpPr>
            <p:nvPr/>
          </p:nvSpPr>
          <p:spPr bwMode="gray">
            <a:xfrm>
              <a:off x="1825" y="2870"/>
              <a:ext cx="558" cy="1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000" b="1">
                  <a:solidFill>
                    <a:srgbClr val="003300"/>
                  </a:solidFill>
                  <a:latin typeface="Arial" charset="0"/>
                </a:rPr>
                <a:t>2012 г</a:t>
              </a:r>
              <a:endParaRPr lang="en-US" sz="2000" b="1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48152" name="AutoShape 32"/>
            <p:cNvSpPr>
              <a:spLocks noChangeArrowheads="1"/>
            </p:cNvSpPr>
            <p:nvPr/>
          </p:nvSpPr>
          <p:spPr bwMode="gray">
            <a:xfrm flipV="1">
              <a:off x="1727" y="3270"/>
              <a:ext cx="792" cy="121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DDEEAA"/>
                </a:gs>
                <a:gs pos="100000">
                  <a:srgbClr val="99CC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</p:grpSp>
      <p:sp>
        <p:nvSpPr>
          <p:cNvPr id="197665" name="Text Box 33"/>
          <p:cNvSpPr txBox="1">
            <a:spLocks noChangeArrowheads="1"/>
          </p:cNvSpPr>
          <p:nvPr/>
        </p:nvSpPr>
        <p:spPr bwMode="gray">
          <a:xfrm>
            <a:off x="250825" y="3213100"/>
            <a:ext cx="9477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638,1</a:t>
            </a: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97666" name="Text Box 34"/>
          <p:cNvSpPr txBox="1">
            <a:spLocks noChangeArrowheads="1"/>
          </p:cNvSpPr>
          <p:nvPr/>
        </p:nvSpPr>
        <p:spPr bwMode="gray">
          <a:xfrm>
            <a:off x="3708400" y="3789363"/>
            <a:ext cx="9477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528,2</a:t>
            </a: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48138" name="Group 36"/>
          <p:cNvGrpSpPr>
            <a:grpSpLocks/>
          </p:cNvGrpSpPr>
          <p:nvPr/>
        </p:nvGrpSpPr>
        <p:grpSpPr bwMode="auto">
          <a:xfrm>
            <a:off x="4932363" y="1412875"/>
            <a:ext cx="1655762" cy="5087938"/>
            <a:chOff x="1610" y="1344"/>
            <a:chExt cx="998" cy="2087"/>
          </a:xfrm>
        </p:grpSpPr>
        <p:sp>
          <p:nvSpPr>
            <p:cNvPr id="48141" name="AutoShape 37"/>
            <p:cNvSpPr>
              <a:spLocks noChangeArrowheads="1"/>
            </p:cNvSpPr>
            <p:nvPr/>
          </p:nvSpPr>
          <p:spPr bwMode="gray">
            <a:xfrm>
              <a:off x="1654" y="2187"/>
              <a:ext cx="924" cy="1244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475E00"/>
                </a:gs>
                <a:gs pos="100000">
                  <a:srgbClr val="99CC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8142" name="AutoShape 38"/>
            <p:cNvSpPr>
              <a:spLocks noChangeArrowheads="1"/>
            </p:cNvSpPr>
            <p:nvPr/>
          </p:nvSpPr>
          <p:spPr bwMode="gray">
            <a:xfrm>
              <a:off x="1610" y="1344"/>
              <a:ext cx="998" cy="1044"/>
            </a:xfrm>
            <a:prstGeom prst="roundRect">
              <a:avLst>
                <a:gd name="adj" fmla="val 17509"/>
              </a:avLst>
            </a:prstGeom>
            <a:solidFill>
              <a:srgbClr val="34B034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8143" name="AutoShape 39"/>
            <p:cNvSpPr>
              <a:spLocks noChangeArrowheads="1"/>
            </p:cNvSpPr>
            <p:nvPr/>
          </p:nvSpPr>
          <p:spPr bwMode="gray">
            <a:xfrm>
              <a:off x="1634" y="2102"/>
              <a:ext cx="953" cy="25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4B034">
                    <a:alpha val="0"/>
                  </a:srgbClr>
                </a:gs>
                <a:gs pos="100000">
                  <a:srgbClr val="A3DBA3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8144" name="AutoShape 40"/>
            <p:cNvSpPr>
              <a:spLocks noChangeArrowheads="1"/>
            </p:cNvSpPr>
            <p:nvPr/>
          </p:nvSpPr>
          <p:spPr bwMode="gray">
            <a:xfrm>
              <a:off x="1634" y="1357"/>
              <a:ext cx="953" cy="25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0F3E0"/>
                </a:gs>
                <a:gs pos="100000">
                  <a:srgbClr val="34B03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800">
                <a:latin typeface="Arial" charset="0"/>
              </a:endParaRPr>
            </a:p>
          </p:txBody>
        </p:sp>
        <p:sp>
          <p:nvSpPr>
            <p:cNvPr id="48145" name="Text Box 41"/>
            <p:cNvSpPr txBox="1">
              <a:spLocks noChangeArrowheads="1"/>
            </p:cNvSpPr>
            <p:nvPr/>
          </p:nvSpPr>
          <p:spPr bwMode="gray">
            <a:xfrm>
              <a:off x="1825" y="2870"/>
              <a:ext cx="558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000" b="1">
                  <a:solidFill>
                    <a:srgbClr val="003300"/>
                  </a:solidFill>
                  <a:latin typeface="Arial" charset="0"/>
                </a:rPr>
                <a:t>2011 г</a:t>
              </a:r>
              <a:endParaRPr lang="en-US" sz="2000" b="1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48146" name="AutoShape 42"/>
            <p:cNvSpPr>
              <a:spLocks noChangeArrowheads="1"/>
            </p:cNvSpPr>
            <p:nvPr/>
          </p:nvSpPr>
          <p:spPr bwMode="gray">
            <a:xfrm flipV="1">
              <a:off x="1727" y="3270"/>
              <a:ext cx="792" cy="121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DDEEAA"/>
                </a:gs>
                <a:gs pos="100000">
                  <a:srgbClr val="99CC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</p:grpSp>
      <p:sp>
        <p:nvSpPr>
          <p:cNvPr id="197678" name="Text Box 46"/>
          <p:cNvSpPr txBox="1">
            <a:spLocks noChangeArrowheads="1"/>
          </p:cNvSpPr>
          <p:nvPr/>
        </p:nvSpPr>
        <p:spPr bwMode="gray">
          <a:xfrm>
            <a:off x="5224463" y="3284538"/>
            <a:ext cx="9477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820,0</a:t>
            </a: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97679" name="Text Box 47"/>
          <p:cNvSpPr txBox="1">
            <a:spLocks noChangeArrowheads="1"/>
          </p:cNvSpPr>
          <p:nvPr/>
        </p:nvSpPr>
        <p:spPr bwMode="gray">
          <a:xfrm>
            <a:off x="7312025" y="3068638"/>
            <a:ext cx="9477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830,2</a:t>
            </a: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154" name="Group 3"/>
          <p:cNvGrpSpPr>
            <a:grpSpLocks/>
          </p:cNvGrpSpPr>
          <p:nvPr/>
        </p:nvGrpSpPr>
        <p:grpSpPr bwMode="auto">
          <a:xfrm>
            <a:off x="0" y="3357563"/>
            <a:ext cx="8604250" cy="214312"/>
            <a:chOff x="0" y="1824"/>
            <a:chExt cx="5760" cy="90"/>
          </a:xfrm>
        </p:grpSpPr>
        <p:sp>
          <p:nvSpPr>
            <p:cNvPr id="49239" name="Rectangle 4"/>
            <p:cNvSpPr>
              <a:spLocks noChangeArrowheads="1"/>
            </p:cNvSpPr>
            <p:nvPr/>
          </p:nvSpPr>
          <p:spPr bwMode="gray">
            <a:xfrm>
              <a:off x="0" y="1824"/>
              <a:ext cx="5760" cy="90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50000">
                  <a:srgbClr val="B6B6B6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9240" name="Rectangle 5"/>
            <p:cNvSpPr>
              <a:spLocks noChangeArrowheads="1"/>
            </p:cNvSpPr>
            <p:nvPr/>
          </p:nvSpPr>
          <p:spPr bwMode="gray">
            <a:xfrm>
              <a:off x="0" y="1872"/>
              <a:ext cx="5760" cy="34"/>
            </a:xfrm>
            <a:prstGeom prst="rect">
              <a:avLst/>
            </a:prstGeom>
            <a:gradFill rotWithShape="1">
              <a:gsLst>
                <a:gs pos="0">
                  <a:srgbClr val="D9D9D9"/>
                </a:gs>
                <a:gs pos="100000">
                  <a:srgbClr val="808080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</p:grpSp>
      <p:sp>
        <p:nvSpPr>
          <p:cNvPr id="49155" name="Номер слайда 6"/>
          <p:cNvSpPr txBox="1">
            <a:spLocks noGrp="1"/>
          </p:cNvSpPr>
          <p:nvPr/>
        </p:nvSpPr>
        <p:spPr bwMode="auto">
          <a:xfrm>
            <a:off x="6804025" y="630872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CB5B27C5-23F5-49E3-A680-8825CFFC9B5C}" type="slidenum">
              <a:rPr lang="ru-RU" sz="1800">
                <a:solidFill>
                  <a:srgbClr val="898989"/>
                </a:solidFill>
              </a:rPr>
              <a:pPr algn="r"/>
              <a:t>16</a:t>
            </a:fld>
            <a:endParaRPr lang="ru-RU" sz="1800">
              <a:solidFill>
                <a:srgbClr val="898989"/>
              </a:solidFill>
            </a:endParaRPr>
          </a:p>
        </p:txBody>
      </p:sp>
      <p:sp>
        <p:nvSpPr>
          <p:cNvPr id="2" name="Скругленный прямоугольник 8"/>
          <p:cNvSpPr>
            <a:spLocks noChangeArrowheads="1"/>
          </p:cNvSpPr>
          <p:nvPr/>
        </p:nvSpPr>
        <p:spPr bwMode="auto">
          <a:xfrm>
            <a:off x="1116013" y="404813"/>
            <a:ext cx="7451725" cy="1152525"/>
          </a:xfrm>
          <a:prstGeom prst="roundRect">
            <a:avLst>
              <a:gd name="adj" fmla="val 16667"/>
            </a:avLst>
          </a:prstGeom>
          <a:solidFill>
            <a:srgbClr val="66CCFF">
              <a:alpha val="0"/>
            </a:srgbClr>
          </a:solidFill>
          <a:ln w="9525" algn="ctr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3300"/>
                </a:solidFill>
                <a:latin typeface="Arial" charset="0"/>
              </a:rPr>
              <a:t>Темпы роста производства сельхозпродукции, в % к предыдущему году</a:t>
            </a:r>
          </a:p>
        </p:txBody>
      </p:sp>
      <p:grpSp>
        <p:nvGrpSpPr>
          <p:cNvPr id="49157" name="Group 8"/>
          <p:cNvGrpSpPr>
            <a:grpSpLocks/>
          </p:cNvGrpSpPr>
          <p:nvPr/>
        </p:nvGrpSpPr>
        <p:grpSpPr bwMode="auto">
          <a:xfrm rot="3877067">
            <a:off x="4613275" y="4616451"/>
            <a:ext cx="2503487" cy="557212"/>
            <a:chOff x="2290" y="3030"/>
            <a:chExt cx="1832" cy="408"/>
          </a:xfrm>
        </p:grpSpPr>
        <p:sp>
          <p:nvSpPr>
            <p:cNvPr id="49237" name="Freeform 9"/>
            <p:cNvSpPr>
              <a:spLocks/>
            </p:cNvSpPr>
            <p:nvPr/>
          </p:nvSpPr>
          <p:spPr bwMode="gray">
            <a:xfrm>
              <a:off x="2290" y="3030"/>
              <a:ext cx="1832" cy="408"/>
            </a:xfrm>
            <a:custGeom>
              <a:avLst/>
              <a:gdLst>
                <a:gd name="T0" fmla="*/ 1832 w 1832"/>
                <a:gd name="T1" fmla="*/ 32 h 408"/>
                <a:gd name="T2" fmla="*/ 1830 w 1832"/>
                <a:gd name="T3" fmla="*/ 66 h 408"/>
                <a:gd name="T4" fmla="*/ 1814 w 1832"/>
                <a:gd name="T5" fmla="*/ 128 h 408"/>
                <a:gd name="T6" fmla="*/ 1788 w 1832"/>
                <a:gd name="T7" fmla="*/ 188 h 408"/>
                <a:gd name="T8" fmla="*/ 1754 w 1832"/>
                <a:gd name="T9" fmla="*/ 240 h 408"/>
                <a:gd name="T10" fmla="*/ 1712 w 1832"/>
                <a:gd name="T11" fmla="*/ 288 h 408"/>
                <a:gd name="T12" fmla="*/ 1664 w 1832"/>
                <a:gd name="T13" fmla="*/ 330 h 408"/>
                <a:gd name="T14" fmla="*/ 1610 w 1832"/>
                <a:gd name="T15" fmla="*/ 362 h 408"/>
                <a:gd name="T16" fmla="*/ 1550 w 1832"/>
                <a:gd name="T17" fmla="*/ 388 h 408"/>
                <a:gd name="T18" fmla="*/ 1486 w 1832"/>
                <a:gd name="T19" fmla="*/ 402 h 408"/>
                <a:gd name="T20" fmla="*/ 1418 w 1832"/>
                <a:gd name="T21" fmla="*/ 408 h 408"/>
                <a:gd name="T22" fmla="*/ 0 w 1832"/>
                <a:gd name="T23" fmla="*/ 408 h 408"/>
                <a:gd name="T24" fmla="*/ 0 w 1832"/>
                <a:gd name="T25" fmla="*/ 0 h 408"/>
                <a:gd name="T26" fmla="*/ 1832 w 1832"/>
                <a:gd name="T27" fmla="*/ 0 h 408"/>
                <a:gd name="T28" fmla="*/ 1832 w 1832"/>
                <a:gd name="T29" fmla="*/ 32 h 408"/>
                <a:gd name="T30" fmla="*/ 1832 w 1832"/>
                <a:gd name="T31" fmla="*/ 32 h 4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32"/>
                <a:gd name="T49" fmla="*/ 0 h 408"/>
                <a:gd name="T50" fmla="*/ 1832 w 1832"/>
                <a:gd name="T51" fmla="*/ 408 h 40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32" h="408">
                  <a:moveTo>
                    <a:pt x="1832" y="32"/>
                  </a:moveTo>
                  <a:lnTo>
                    <a:pt x="1830" y="66"/>
                  </a:lnTo>
                  <a:lnTo>
                    <a:pt x="1814" y="128"/>
                  </a:lnTo>
                  <a:lnTo>
                    <a:pt x="1788" y="188"/>
                  </a:lnTo>
                  <a:lnTo>
                    <a:pt x="1754" y="240"/>
                  </a:lnTo>
                  <a:lnTo>
                    <a:pt x="1712" y="288"/>
                  </a:lnTo>
                  <a:lnTo>
                    <a:pt x="1664" y="330"/>
                  </a:lnTo>
                  <a:lnTo>
                    <a:pt x="1610" y="362"/>
                  </a:lnTo>
                  <a:lnTo>
                    <a:pt x="1550" y="388"/>
                  </a:lnTo>
                  <a:lnTo>
                    <a:pt x="1486" y="402"/>
                  </a:lnTo>
                  <a:lnTo>
                    <a:pt x="1418" y="408"/>
                  </a:lnTo>
                  <a:lnTo>
                    <a:pt x="0" y="408"/>
                  </a:lnTo>
                  <a:lnTo>
                    <a:pt x="0" y="0"/>
                  </a:lnTo>
                  <a:lnTo>
                    <a:pt x="1832" y="0"/>
                  </a:lnTo>
                  <a:lnTo>
                    <a:pt x="1832" y="32"/>
                  </a:lnTo>
                  <a:close/>
                </a:path>
              </a:pathLst>
            </a:custGeom>
            <a:solidFill>
              <a:srgbClr val="0066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238" name="Freeform 10"/>
            <p:cNvSpPr>
              <a:spLocks/>
            </p:cNvSpPr>
            <p:nvPr/>
          </p:nvSpPr>
          <p:spPr bwMode="gray">
            <a:xfrm>
              <a:off x="3810" y="3058"/>
              <a:ext cx="288" cy="334"/>
            </a:xfrm>
            <a:custGeom>
              <a:avLst/>
              <a:gdLst>
                <a:gd name="T0" fmla="*/ 288 w 288"/>
                <a:gd name="T1" fmla="*/ 0 h 334"/>
                <a:gd name="T2" fmla="*/ 284 w 288"/>
                <a:gd name="T3" fmla="*/ 52 h 334"/>
                <a:gd name="T4" fmla="*/ 272 w 288"/>
                <a:gd name="T5" fmla="*/ 98 h 334"/>
                <a:gd name="T6" fmla="*/ 254 w 288"/>
                <a:gd name="T7" fmla="*/ 140 h 334"/>
                <a:gd name="T8" fmla="*/ 230 w 288"/>
                <a:gd name="T9" fmla="*/ 176 h 334"/>
                <a:gd name="T10" fmla="*/ 204 w 288"/>
                <a:gd name="T11" fmla="*/ 208 h 334"/>
                <a:gd name="T12" fmla="*/ 174 w 288"/>
                <a:gd name="T13" fmla="*/ 238 h 334"/>
                <a:gd name="T14" fmla="*/ 144 w 288"/>
                <a:gd name="T15" fmla="*/ 262 h 334"/>
                <a:gd name="T16" fmla="*/ 112 w 288"/>
                <a:gd name="T17" fmla="*/ 282 h 334"/>
                <a:gd name="T18" fmla="*/ 84 w 288"/>
                <a:gd name="T19" fmla="*/ 298 h 334"/>
                <a:gd name="T20" fmla="*/ 56 w 288"/>
                <a:gd name="T21" fmla="*/ 312 h 334"/>
                <a:gd name="T22" fmla="*/ 34 w 288"/>
                <a:gd name="T23" fmla="*/ 322 h 334"/>
                <a:gd name="T24" fmla="*/ 16 w 288"/>
                <a:gd name="T25" fmla="*/ 328 h 334"/>
                <a:gd name="T26" fmla="*/ 4 w 288"/>
                <a:gd name="T27" fmla="*/ 332 h 334"/>
                <a:gd name="T28" fmla="*/ 0 w 288"/>
                <a:gd name="T29" fmla="*/ 334 h 334"/>
                <a:gd name="T30" fmla="*/ 4 w 288"/>
                <a:gd name="T31" fmla="*/ 332 h 334"/>
                <a:gd name="T32" fmla="*/ 16 w 288"/>
                <a:gd name="T33" fmla="*/ 326 h 334"/>
                <a:gd name="T34" fmla="*/ 34 w 288"/>
                <a:gd name="T35" fmla="*/ 318 h 334"/>
                <a:gd name="T36" fmla="*/ 56 w 288"/>
                <a:gd name="T37" fmla="*/ 304 h 334"/>
                <a:gd name="T38" fmla="*/ 84 w 288"/>
                <a:gd name="T39" fmla="*/ 288 h 334"/>
                <a:gd name="T40" fmla="*/ 112 w 288"/>
                <a:gd name="T41" fmla="*/ 266 h 334"/>
                <a:gd name="T42" fmla="*/ 142 w 288"/>
                <a:gd name="T43" fmla="*/ 242 h 334"/>
                <a:gd name="T44" fmla="*/ 170 w 288"/>
                <a:gd name="T45" fmla="*/ 212 h 334"/>
                <a:gd name="T46" fmla="*/ 196 w 288"/>
                <a:gd name="T47" fmla="*/ 180 h 334"/>
                <a:gd name="T48" fmla="*/ 220 w 288"/>
                <a:gd name="T49" fmla="*/ 142 h 334"/>
                <a:gd name="T50" fmla="*/ 238 w 288"/>
                <a:gd name="T51" fmla="*/ 100 h 334"/>
                <a:gd name="T52" fmla="*/ 250 w 288"/>
                <a:gd name="T53" fmla="*/ 54 h 334"/>
                <a:gd name="T54" fmla="*/ 254 w 288"/>
                <a:gd name="T55" fmla="*/ 2 h 334"/>
                <a:gd name="T56" fmla="*/ 288 w 288"/>
                <a:gd name="T57" fmla="*/ 0 h 3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8"/>
                <a:gd name="T88" fmla="*/ 0 h 334"/>
                <a:gd name="T89" fmla="*/ 288 w 288"/>
                <a:gd name="T90" fmla="*/ 334 h 3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8" h="334">
                  <a:moveTo>
                    <a:pt x="288" y="0"/>
                  </a:moveTo>
                  <a:lnTo>
                    <a:pt x="284" y="52"/>
                  </a:lnTo>
                  <a:lnTo>
                    <a:pt x="272" y="98"/>
                  </a:lnTo>
                  <a:lnTo>
                    <a:pt x="254" y="140"/>
                  </a:lnTo>
                  <a:lnTo>
                    <a:pt x="230" y="176"/>
                  </a:lnTo>
                  <a:lnTo>
                    <a:pt x="204" y="208"/>
                  </a:lnTo>
                  <a:lnTo>
                    <a:pt x="174" y="238"/>
                  </a:lnTo>
                  <a:lnTo>
                    <a:pt x="144" y="262"/>
                  </a:lnTo>
                  <a:lnTo>
                    <a:pt x="112" y="282"/>
                  </a:lnTo>
                  <a:lnTo>
                    <a:pt x="84" y="298"/>
                  </a:lnTo>
                  <a:lnTo>
                    <a:pt x="56" y="312"/>
                  </a:lnTo>
                  <a:lnTo>
                    <a:pt x="34" y="322"/>
                  </a:lnTo>
                  <a:lnTo>
                    <a:pt x="16" y="328"/>
                  </a:lnTo>
                  <a:lnTo>
                    <a:pt x="4" y="332"/>
                  </a:lnTo>
                  <a:lnTo>
                    <a:pt x="0" y="334"/>
                  </a:lnTo>
                  <a:lnTo>
                    <a:pt x="4" y="332"/>
                  </a:lnTo>
                  <a:lnTo>
                    <a:pt x="16" y="326"/>
                  </a:lnTo>
                  <a:lnTo>
                    <a:pt x="34" y="318"/>
                  </a:lnTo>
                  <a:lnTo>
                    <a:pt x="56" y="304"/>
                  </a:lnTo>
                  <a:lnTo>
                    <a:pt x="84" y="288"/>
                  </a:lnTo>
                  <a:lnTo>
                    <a:pt x="112" y="266"/>
                  </a:lnTo>
                  <a:lnTo>
                    <a:pt x="142" y="242"/>
                  </a:lnTo>
                  <a:lnTo>
                    <a:pt x="170" y="212"/>
                  </a:lnTo>
                  <a:lnTo>
                    <a:pt x="196" y="180"/>
                  </a:lnTo>
                  <a:lnTo>
                    <a:pt x="220" y="142"/>
                  </a:lnTo>
                  <a:lnTo>
                    <a:pt x="238" y="100"/>
                  </a:lnTo>
                  <a:lnTo>
                    <a:pt x="250" y="54"/>
                  </a:lnTo>
                  <a:lnTo>
                    <a:pt x="254" y="2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>
                <a:alpha val="49019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9158" name="Group 11"/>
          <p:cNvGrpSpPr>
            <a:grpSpLocks/>
          </p:cNvGrpSpPr>
          <p:nvPr/>
        </p:nvGrpSpPr>
        <p:grpSpPr bwMode="auto">
          <a:xfrm rot="3877067" flipV="1">
            <a:off x="5224463" y="4533900"/>
            <a:ext cx="1920875" cy="428625"/>
            <a:chOff x="2290" y="3030"/>
            <a:chExt cx="1832" cy="408"/>
          </a:xfrm>
        </p:grpSpPr>
        <p:sp>
          <p:nvSpPr>
            <p:cNvPr id="49235" name="Freeform 12"/>
            <p:cNvSpPr>
              <a:spLocks/>
            </p:cNvSpPr>
            <p:nvPr/>
          </p:nvSpPr>
          <p:spPr bwMode="gray">
            <a:xfrm>
              <a:off x="2290" y="3030"/>
              <a:ext cx="1832" cy="408"/>
            </a:xfrm>
            <a:custGeom>
              <a:avLst/>
              <a:gdLst>
                <a:gd name="T0" fmla="*/ 1832 w 1832"/>
                <a:gd name="T1" fmla="*/ 32 h 408"/>
                <a:gd name="T2" fmla="*/ 1830 w 1832"/>
                <a:gd name="T3" fmla="*/ 66 h 408"/>
                <a:gd name="T4" fmla="*/ 1814 w 1832"/>
                <a:gd name="T5" fmla="*/ 128 h 408"/>
                <a:gd name="T6" fmla="*/ 1788 w 1832"/>
                <a:gd name="T7" fmla="*/ 188 h 408"/>
                <a:gd name="T8" fmla="*/ 1754 w 1832"/>
                <a:gd name="T9" fmla="*/ 240 h 408"/>
                <a:gd name="T10" fmla="*/ 1712 w 1832"/>
                <a:gd name="T11" fmla="*/ 288 h 408"/>
                <a:gd name="T12" fmla="*/ 1664 w 1832"/>
                <a:gd name="T13" fmla="*/ 330 h 408"/>
                <a:gd name="T14" fmla="*/ 1610 w 1832"/>
                <a:gd name="T15" fmla="*/ 362 h 408"/>
                <a:gd name="T16" fmla="*/ 1550 w 1832"/>
                <a:gd name="T17" fmla="*/ 388 h 408"/>
                <a:gd name="T18" fmla="*/ 1486 w 1832"/>
                <a:gd name="T19" fmla="*/ 402 h 408"/>
                <a:gd name="T20" fmla="*/ 1418 w 1832"/>
                <a:gd name="T21" fmla="*/ 408 h 408"/>
                <a:gd name="T22" fmla="*/ 0 w 1832"/>
                <a:gd name="T23" fmla="*/ 408 h 408"/>
                <a:gd name="T24" fmla="*/ 0 w 1832"/>
                <a:gd name="T25" fmla="*/ 0 h 408"/>
                <a:gd name="T26" fmla="*/ 1832 w 1832"/>
                <a:gd name="T27" fmla="*/ 0 h 408"/>
                <a:gd name="T28" fmla="*/ 1832 w 1832"/>
                <a:gd name="T29" fmla="*/ 32 h 408"/>
                <a:gd name="T30" fmla="*/ 1832 w 1832"/>
                <a:gd name="T31" fmla="*/ 32 h 4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32"/>
                <a:gd name="T49" fmla="*/ 0 h 408"/>
                <a:gd name="T50" fmla="*/ 1832 w 1832"/>
                <a:gd name="T51" fmla="*/ 408 h 40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32" h="408">
                  <a:moveTo>
                    <a:pt x="1832" y="32"/>
                  </a:moveTo>
                  <a:lnTo>
                    <a:pt x="1830" y="66"/>
                  </a:lnTo>
                  <a:lnTo>
                    <a:pt x="1814" y="128"/>
                  </a:lnTo>
                  <a:lnTo>
                    <a:pt x="1788" y="188"/>
                  </a:lnTo>
                  <a:lnTo>
                    <a:pt x="1754" y="240"/>
                  </a:lnTo>
                  <a:lnTo>
                    <a:pt x="1712" y="288"/>
                  </a:lnTo>
                  <a:lnTo>
                    <a:pt x="1664" y="330"/>
                  </a:lnTo>
                  <a:lnTo>
                    <a:pt x="1610" y="362"/>
                  </a:lnTo>
                  <a:lnTo>
                    <a:pt x="1550" y="388"/>
                  </a:lnTo>
                  <a:lnTo>
                    <a:pt x="1486" y="402"/>
                  </a:lnTo>
                  <a:lnTo>
                    <a:pt x="1418" y="408"/>
                  </a:lnTo>
                  <a:lnTo>
                    <a:pt x="0" y="408"/>
                  </a:lnTo>
                  <a:lnTo>
                    <a:pt x="0" y="0"/>
                  </a:lnTo>
                  <a:lnTo>
                    <a:pt x="1832" y="0"/>
                  </a:lnTo>
                  <a:lnTo>
                    <a:pt x="1832" y="32"/>
                  </a:lnTo>
                  <a:close/>
                </a:path>
              </a:pathLst>
            </a:custGeom>
            <a:solidFill>
              <a:srgbClr val="6699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236" name="Freeform 13"/>
            <p:cNvSpPr>
              <a:spLocks/>
            </p:cNvSpPr>
            <p:nvPr/>
          </p:nvSpPr>
          <p:spPr bwMode="gray">
            <a:xfrm>
              <a:off x="3810" y="3058"/>
              <a:ext cx="288" cy="334"/>
            </a:xfrm>
            <a:custGeom>
              <a:avLst/>
              <a:gdLst>
                <a:gd name="T0" fmla="*/ 288 w 288"/>
                <a:gd name="T1" fmla="*/ 0 h 334"/>
                <a:gd name="T2" fmla="*/ 284 w 288"/>
                <a:gd name="T3" fmla="*/ 52 h 334"/>
                <a:gd name="T4" fmla="*/ 272 w 288"/>
                <a:gd name="T5" fmla="*/ 98 h 334"/>
                <a:gd name="T6" fmla="*/ 254 w 288"/>
                <a:gd name="T7" fmla="*/ 140 h 334"/>
                <a:gd name="T8" fmla="*/ 230 w 288"/>
                <a:gd name="T9" fmla="*/ 176 h 334"/>
                <a:gd name="T10" fmla="*/ 204 w 288"/>
                <a:gd name="T11" fmla="*/ 208 h 334"/>
                <a:gd name="T12" fmla="*/ 174 w 288"/>
                <a:gd name="T13" fmla="*/ 238 h 334"/>
                <a:gd name="T14" fmla="*/ 144 w 288"/>
                <a:gd name="T15" fmla="*/ 262 h 334"/>
                <a:gd name="T16" fmla="*/ 112 w 288"/>
                <a:gd name="T17" fmla="*/ 282 h 334"/>
                <a:gd name="T18" fmla="*/ 84 w 288"/>
                <a:gd name="T19" fmla="*/ 298 h 334"/>
                <a:gd name="T20" fmla="*/ 56 w 288"/>
                <a:gd name="T21" fmla="*/ 312 h 334"/>
                <a:gd name="T22" fmla="*/ 34 w 288"/>
                <a:gd name="T23" fmla="*/ 322 h 334"/>
                <a:gd name="T24" fmla="*/ 16 w 288"/>
                <a:gd name="T25" fmla="*/ 328 h 334"/>
                <a:gd name="T26" fmla="*/ 4 w 288"/>
                <a:gd name="T27" fmla="*/ 332 h 334"/>
                <a:gd name="T28" fmla="*/ 0 w 288"/>
                <a:gd name="T29" fmla="*/ 334 h 334"/>
                <a:gd name="T30" fmla="*/ 4 w 288"/>
                <a:gd name="T31" fmla="*/ 332 h 334"/>
                <a:gd name="T32" fmla="*/ 16 w 288"/>
                <a:gd name="T33" fmla="*/ 326 h 334"/>
                <a:gd name="T34" fmla="*/ 34 w 288"/>
                <a:gd name="T35" fmla="*/ 318 h 334"/>
                <a:gd name="T36" fmla="*/ 56 w 288"/>
                <a:gd name="T37" fmla="*/ 304 h 334"/>
                <a:gd name="T38" fmla="*/ 84 w 288"/>
                <a:gd name="T39" fmla="*/ 288 h 334"/>
                <a:gd name="T40" fmla="*/ 112 w 288"/>
                <a:gd name="T41" fmla="*/ 266 h 334"/>
                <a:gd name="T42" fmla="*/ 142 w 288"/>
                <a:gd name="T43" fmla="*/ 242 h 334"/>
                <a:gd name="T44" fmla="*/ 170 w 288"/>
                <a:gd name="T45" fmla="*/ 212 h 334"/>
                <a:gd name="T46" fmla="*/ 196 w 288"/>
                <a:gd name="T47" fmla="*/ 180 h 334"/>
                <a:gd name="T48" fmla="*/ 220 w 288"/>
                <a:gd name="T49" fmla="*/ 142 h 334"/>
                <a:gd name="T50" fmla="*/ 238 w 288"/>
                <a:gd name="T51" fmla="*/ 100 h 334"/>
                <a:gd name="T52" fmla="*/ 250 w 288"/>
                <a:gd name="T53" fmla="*/ 54 h 334"/>
                <a:gd name="T54" fmla="*/ 254 w 288"/>
                <a:gd name="T55" fmla="*/ 2 h 334"/>
                <a:gd name="T56" fmla="*/ 288 w 288"/>
                <a:gd name="T57" fmla="*/ 0 h 3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8"/>
                <a:gd name="T88" fmla="*/ 0 h 334"/>
                <a:gd name="T89" fmla="*/ 288 w 288"/>
                <a:gd name="T90" fmla="*/ 334 h 3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8" h="334">
                  <a:moveTo>
                    <a:pt x="288" y="0"/>
                  </a:moveTo>
                  <a:lnTo>
                    <a:pt x="284" y="52"/>
                  </a:lnTo>
                  <a:lnTo>
                    <a:pt x="272" y="98"/>
                  </a:lnTo>
                  <a:lnTo>
                    <a:pt x="254" y="140"/>
                  </a:lnTo>
                  <a:lnTo>
                    <a:pt x="230" y="176"/>
                  </a:lnTo>
                  <a:lnTo>
                    <a:pt x="204" y="208"/>
                  </a:lnTo>
                  <a:lnTo>
                    <a:pt x="174" y="238"/>
                  </a:lnTo>
                  <a:lnTo>
                    <a:pt x="144" y="262"/>
                  </a:lnTo>
                  <a:lnTo>
                    <a:pt x="112" y="282"/>
                  </a:lnTo>
                  <a:lnTo>
                    <a:pt x="84" y="298"/>
                  </a:lnTo>
                  <a:lnTo>
                    <a:pt x="56" y="312"/>
                  </a:lnTo>
                  <a:lnTo>
                    <a:pt x="34" y="322"/>
                  </a:lnTo>
                  <a:lnTo>
                    <a:pt x="16" y="328"/>
                  </a:lnTo>
                  <a:lnTo>
                    <a:pt x="4" y="332"/>
                  </a:lnTo>
                  <a:lnTo>
                    <a:pt x="0" y="334"/>
                  </a:lnTo>
                  <a:lnTo>
                    <a:pt x="4" y="332"/>
                  </a:lnTo>
                  <a:lnTo>
                    <a:pt x="16" y="326"/>
                  </a:lnTo>
                  <a:lnTo>
                    <a:pt x="34" y="318"/>
                  </a:lnTo>
                  <a:lnTo>
                    <a:pt x="56" y="304"/>
                  </a:lnTo>
                  <a:lnTo>
                    <a:pt x="84" y="288"/>
                  </a:lnTo>
                  <a:lnTo>
                    <a:pt x="112" y="266"/>
                  </a:lnTo>
                  <a:lnTo>
                    <a:pt x="142" y="242"/>
                  </a:lnTo>
                  <a:lnTo>
                    <a:pt x="170" y="212"/>
                  </a:lnTo>
                  <a:lnTo>
                    <a:pt x="196" y="180"/>
                  </a:lnTo>
                  <a:lnTo>
                    <a:pt x="220" y="142"/>
                  </a:lnTo>
                  <a:lnTo>
                    <a:pt x="238" y="100"/>
                  </a:lnTo>
                  <a:lnTo>
                    <a:pt x="250" y="54"/>
                  </a:lnTo>
                  <a:lnTo>
                    <a:pt x="254" y="2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>
                <a:alpha val="49019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9159" name="Group 14"/>
          <p:cNvGrpSpPr>
            <a:grpSpLocks/>
          </p:cNvGrpSpPr>
          <p:nvPr/>
        </p:nvGrpSpPr>
        <p:grpSpPr bwMode="auto">
          <a:xfrm rot="3877067">
            <a:off x="-139700" y="4545013"/>
            <a:ext cx="2503488" cy="557212"/>
            <a:chOff x="2290" y="3030"/>
            <a:chExt cx="1832" cy="408"/>
          </a:xfrm>
        </p:grpSpPr>
        <p:sp>
          <p:nvSpPr>
            <p:cNvPr id="49233" name="Freeform 15"/>
            <p:cNvSpPr>
              <a:spLocks/>
            </p:cNvSpPr>
            <p:nvPr/>
          </p:nvSpPr>
          <p:spPr bwMode="gray">
            <a:xfrm>
              <a:off x="2290" y="3030"/>
              <a:ext cx="1832" cy="408"/>
            </a:xfrm>
            <a:custGeom>
              <a:avLst/>
              <a:gdLst>
                <a:gd name="T0" fmla="*/ 1832 w 1832"/>
                <a:gd name="T1" fmla="*/ 32 h 408"/>
                <a:gd name="T2" fmla="*/ 1830 w 1832"/>
                <a:gd name="T3" fmla="*/ 66 h 408"/>
                <a:gd name="T4" fmla="*/ 1814 w 1832"/>
                <a:gd name="T5" fmla="*/ 128 h 408"/>
                <a:gd name="T6" fmla="*/ 1788 w 1832"/>
                <a:gd name="T7" fmla="*/ 188 h 408"/>
                <a:gd name="T8" fmla="*/ 1754 w 1832"/>
                <a:gd name="T9" fmla="*/ 240 h 408"/>
                <a:gd name="T10" fmla="*/ 1712 w 1832"/>
                <a:gd name="T11" fmla="*/ 288 h 408"/>
                <a:gd name="T12" fmla="*/ 1664 w 1832"/>
                <a:gd name="T13" fmla="*/ 330 h 408"/>
                <a:gd name="T14" fmla="*/ 1610 w 1832"/>
                <a:gd name="T15" fmla="*/ 362 h 408"/>
                <a:gd name="T16" fmla="*/ 1550 w 1832"/>
                <a:gd name="T17" fmla="*/ 388 h 408"/>
                <a:gd name="T18" fmla="*/ 1486 w 1832"/>
                <a:gd name="T19" fmla="*/ 402 h 408"/>
                <a:gd name="T20" fmla="*/ 1418 w 1832"/>
                <a:gd name="T21" fmla="*/ 408 h 408"/>
                <a:gd name="T22" fmla="*/ 0 w 1832"/>
                <a:gd name="T23" fmla="*/ 408 h 408"/>
                <a:gd name="T24" fmla="*/ 0 w 1832"/>
                <a:gd name="T25" fmla="*/ 0 h 408"/>
                <a:gd name="T26" fmla="*/ 1832 w 1832"/>
                <a:gd name="T27" fmla="*/ 0 h 408"/>
                <a:gd name="T28" fmla="*/ 1832 w 1832"/>
                <a:gd name="T29" fmla="*/ 32 h 408"/>
                <a:gd name="T30" fmla="*/ 1832 w 1832"/>
                <a:gd name="T31" fmla="*/ 32 h 4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32"/>
                <a:gd name="T49" fmla="*/ 0 h 408"/>
                <a:gd name="T50" fmla="*/ 1832 w 1832"/>
                <a:gd name="T51" fmla="*/ 408 h 40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32" h="408">
                  <a:moveTo>
                    <a:pt x="1832" y="32"/>
                  </a:moveTo>
                  <a:lnTo>
                    <a:pt x="1830" y="66"/>
                  </a:lnTo>
                  <a:lnTo>
                    <a:pt x="1814" y="128"/>
                  </a:lnTo>
                  <a:lnTo>
                    <a:pt x="1788" y="188"/>
                  </a:lnTo>
                  <a:lnTo>
                    <a:pt x="1754" y="240"/>
                  </a:lnTo>
                  <a:lnTo>
                    <a:pt x="1712" y="288"/>
                  </a:lnTo>
                  <a:lnTo>
                    <a:pt x="1664" y="330"/>
                  </a:lnTo>
                  <a:lnTo>
                    <a:pt x="1610" y="362"/>
                  </a:lnTo>
                  <a:lnTo>
                    <a:pt x="1550" y="388"/>
                  </a:lnTo>
                  <a:lnTo>
                    <a:pt x="1486" y="402"/>
                  </a:lnTo>
                  <a:lnTo>
                    <a:pt x="1418" y="408"/>
                  </a:lnTo>
                  <a:lnTo>
                    <a:pt x="0" y="408"/>
                  </a:lnTo>
                  <a:lnTo>
                    <a:pt x="0" y="0"/>
                  </a:lnTo>
                  <a:lnTo>
                    <a:pt x="1832" y="0"/>
                  </a:lnTo>
                  <a:lnTo>
                    <a:pt x="1832" y="32"/>
                  </a:lnTo>
                  <a:close/>
                </a:path>
              </a:pathLst>
            </a:custGeom>
            <a:solidFill>
              <a:srgbClr val="60878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234" name="Freeform 16"/>
            <p:cNvSpPr>
              <a:spLocks/>
            </p:cNvSpPr>
            <p:nvPr/>
          </p:nvSpPr>
          <p:spPr bwMode="gray">
            <a:xfrm>
              <a:off x="3810" y="3058"/>
              <a:ext cx="288" cy="334"/>
            </a:xfrm>
            <a:custGeom>
              <a:avLst/>
              <a:gdLst>
                <a:gd name="T0" fmla="*/ 288 w 288"/>
                <a:gd name="T1" fmla="*/ 0 h 334"/>
                <a:gd name="T2" fmla="*/ 284 w 288"/>
                <a:gd name="T3" fmla="*/ 52 h 334"/>
                <a:gd name="T4" fmla="*/ 272 w 288"/>
                <a:gd name="T5" fmla="*/ 98 h 334"/>
                <a:gd name="T6" fmla="*/ 254 w 288"/>
                <a:gd name="T7" fmla="*/ 140 h 334"/>
                <a:gd name="T8" fmla="*/ 230 w 288"/>
                <a:gd name="T9" fmla="*/ 176 h 334"/>
                <a:gd name="T10" fmla="*/ 204 w 288"/>
                <a:gd name="T11" fmla="*/ 208 h 334"/>
                <a:gd name="T12" fmla="*/ 174 w 288"/>
                <a:gd name="T13" fmla="*/ 238 h 334"/>
                <a:gd name="T14" fmla="*/ 144 w 288"/>
                <a:gd name="T15" fmla="*/ 262 h 334"/>
                <a:gd name="T16" fmla="*/ 112 w 288"/>
                <a:gd name="T17" fmla="*/ 282 h 334"/>
                <a:gd name="T18" fmla="*/ 84 w 288"/>
                <a:gd name="T19" fmla="*/ 298 h 334"/>
                <a:gd name="T20" fmla="*/ 56 w 288"/>
                <a:gd name="T21" fmla="*/ 312 h 334"/>
                <a:gd name="T22" fmla="*/ 34 w 288"/>
                <a:gd name="T23" fmla="*/ 322 h 334"/>
                <a:gd name="T24" fmla="*/ 16 w 288"/>
                <a:gd name="T25" fmla="*/ 328 h 334"/>
                <a:gd name="T26" fmla="*/ 4 w 288"/>
                <a:gd name="T27" fmla="*/ 332 h 334"/>
                <a:gd name="T28" fmla="*/ 0 w 288"/>
                <a:gd name="T29" fmla="*/ 334 h 334"/>
                <a:gd name="T30" fmla="*/ 4 w 288"/>
                <a:gd name="T31" fmla="*/ 332 h 334"/>
                <a:gd name="T32" fmla="*/ 16 w 288"/>
                <a:gd name="T33" fmla="*/ 326 h 334"/>
                <a:gd name="T34" fmla="*/ 34 w 288"/>
                <a:gd name="T35" fmla="*/ 318 h 334"/>
                <a:gd name="T36" fmla="*/ 56 w 288"/>
                <a:gd name="T37" fmla="*/ 304 h 334"/>
                <a:gd name="T38" fmla="*/ 84 w 288"/>
                <a:gd name="T39" fmla="*/ 288 h 334"/>
                <a:gd name="T40" fmla="*/ 112 w 288"/>
                <a:gd name="T41" fmla="*/ 266 h 334"/>
                <a:gd name="T42" fmla="*/ 142 w 288"/>
                <a:gd name="T43" fmla="*/ 242 h 334"/>
                <a:gd name="T44" fmla="*/ 170 w 288"/>
                <a:gd name="T45" fmla="*/ 212 h 334"/>
                <a:gd name="T46" fmla="*/ 196 w 288"/>
                <a:gd name="T47" fmla="*/ 180 h 334"/>
                <a:gd name="T48" fmla="*/ 220 w 288"/>
                <a:gd name="T49" fmla="*/ 142 h 334"/>
                <a:gd name="T50" fmla="*/ 238 w 288"/>
                <a:gd name="T51" fmla="*/ 100 h 334"/>
                <a:gd name="T52" fmla="*/ 250 w 288"/>
                <a:gd name="T53" fmla="*/ 54 h 334"/>
                <a:gd name="T54" fmla="*/ 254 w 288"/>
                <a:gd name="T55" fmla="*/ 2 h 334"/>
                <a:gd name="T56" fmla="*/ 288 w 288"/>
                <a:gd name="T57" fmla="*/ 0 h 3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8"/>
                <a:gd name="T88" fmla="*/ 0 h 334"/>
                <a:gd name="T89" fmla="*/ 288 w 288"/>
                <a:gd name="T90" fmla="*/ 334 h 3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8" h="334">
                  <a:moveTo>
                    <a:pt x="288" y="0"/>
                  </a:moveTo>
                  <a:lnTo>
                    <a:pt x="284" y="52"/>
                  </a:lnTo>
                  <a:lnTo>
                    <a:pt x="272" y="98"/>
                  </a:lnTo>
                  <a:lnTo>
                    <a:pt x="254" y="140"/>
                  </a:lnTo>
                  <a:lnTo>
                    <a:pt x="230" y="176"/>
                  </a:lnTo>
                  <a:lnTo>
                    <a:pt x="204" y="208"/>
                  </a:lnTo>
                  <a:lnTo>
                    <a:pt x="174" y="238"/>
                  </a:lnTo>
                  <a:lnTo>
                    <a:pt x="144" y="262"/>
                  </a:lnTo>
                  <a:lnTo>
                    <a:pt x="112" y="282"/>
                  </a:lnTo>
                  <a:lnTo>
                    <a:pt x="84" y="298"/>
                  </a:lnTo>
                  <a:lnTo>
                    <a:pt x="56" y="312"/>
                  </a:lnTo>
                  <a:lnTo>
                    <a:pt x="34" y="322"/>
                  </a:lnTo>
                  <a:lnTo>
                    <a:pt x="16" y="328"/>
                  </a:lnTo>
                  <a:lnTo>
                    <a:pt x="4" y="332"/>
                  </a:lnTo>
                  <a:lnTo>
                    <a:pt x="0" y="334"/>
                  </a:lnTo>
                  <a:lnTo>
                    <a:pt x="4" y="332"/>
                  </a:lnTo>
                  <a:lnTo>
                    <a:pt x="16" y="326"/>
                  </a:lnTo>
                  <a:lnTo>
                    <a:pt x="34" y="318"/>
                  </a:lnTo>
                  <a:lnTo>
                    <a:pt x="56" y="304"/>
                  </a:lnTo>
                  <a:lnTo>
                    <a:pt x="84" y="288"/>
                  </a:lnTo>
                  <a:lnTo>
                    <a:pt x="112" y="266"/>
                  </a:lnTo>
                  <a:lnTo>
                    <a:pt x="142" y="242"/>
                  </a:lnTo>
                  <a:lnTo>
                    <a:pt x="170" y="212"/>
                  </a:lnTo>
                  <a:lnTo>
                    <a:pt x="196" y="180"/>
                  </a:lnTo>
                  <a:lnTo>
                    <a:pt x="220" y="142"/>
                  </a:lnTo>
                  <a:lnTo>
                    <a:pt x="238" y="100"/>
                  </a:lnTo>
                  <a:lnTo>
                    <a:pt x="250" y="54"/>
                  </a:lnTo>
                  <a:lnTo>
                    <a:pt x="254" y="2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>
                <a:alpha val="49019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9160" name="Group 17"/>
          <p:cNvGrpSpPr>
            <a:grpSpLocks/>
          </p:cNvGrpSpPr>
          <p:nvPr/>
        </p:nvGrpSpPr>
        <p:grpSpPr bwMode="auto">
          <a:xfrm rot="3877067" flipV="1">
            <a:off x="257175" y="4318000"/>
            <a:ext cx="1920875" cy="428625"/>
            <a:chOff x="2290" y="3030"/>
            <a:chExt cx="1832" cy="408"/>
          </a:xfrm>
        </p:grpSpPr>
        <p:sp>
          <p:nvSpPr>
            <p:cNvPr id="49231" name="Freeform 18"/>
            <p:cNvSpPr>
              <a:spLocks/>
            </p:cNvSpPr>
            <p:nvPr/>
          </p:nvSpPr>
          <p:spPr bwMode="gray">
            <a:xfrm>
              <a:off x="2290" y="3030"/>
              <a:ext cx="1832" cy="408"/>
            </a:xfrm>
            <a:custGeom>
              <a:avLst/>
              <a:gdLst>
                <a:gd name="T0" fmla="*/ 1832 w 1832"/>
                <a:gd name="T1" fmla="*/ 32 h 408"/>
                <a:gd name="T2" fmla="*/ 1830 w 1832"/>
                <a:gd name="T3" fmla="*/ 66 h 408"/>
                <a:gd name="T4" fmla="*/ 1814 w 1832"/>
                <a:gd name="T5" fmla="*/ 128 h 408"/>
                <a:gd name="T6" fmla="*/ 1788 w 1832"/>
                <a:gd name="T7" fmla="*/ 188 h 408"/>
                <a:gd name="T8" fmla="*/ 1754 w 1832"/>
                <a:gd name="T9" fmla="*/ 240 h 408"/>
                <a:gd name="T10" fmla="*/ 1712 w 1832"/>
                <a:gd name="T11" fmla="*/ 288 h 408"/>
                <a:gd name="T12" fmla="*/ 1664 w 1832"/>
                <a:gd name="T13" fmla="*/ 330 h 408"/>
                <a:gd name="T14" fmla="*/ 1610 w 1832"/>
                <a:gd name="T15" fmla="*/ 362 h 408"/>
                <a:gd name="T16" fmla="*/ 1550 w 1832"/>
                <a:gd name="T17" fmla="*/ 388 h 408"/>
                <a:gd name="T18" fmla="*/ 1486 w 1832"/>
                <a:gd name="T19" fmla="*/ 402 h 408"/>
                <a:gd name="T20" fmla="*/ 1418 w 1832"/>
                <a:gd name="T21" fmla="*/ 408 h 408"/>
                <a:gd name="T22" fmla="*/ 0 w 1832"/>
                <a:gd name="T23" fmla="*/ 408 h 408"/>
                <a:gd name="T24" fmla="*/ 0 w 1832"/>
                <a:gd name="T25" fmla="*/ 0 h 408"/>
                <a:gd name="T26" fmla="*/ 1832 w 1832"/>
                <a:gd name="T27" fmla="*/ 0 h 408"/>
                <a:gd name="T28" fmla="*/ 1832 w 1832"/>
                <a:gd name="T29" fmla="*/ 32 h 408"/>
                <a:gd name="T30" fmla="*/ 1832 w 1832"/>
                <a:gd name="T31" fmla="*/ 32 h 4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32"/>
                <a:gd name="T49" fmla="*/ 0 h 408"/>
                <a:gd name="T50" fmla="*/ 1832 w 1832"/>
                <a:gd name="T51" fmla="*/ 408 h 40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32" h="408">
                  <a:moveTo>
                    <a:pt x="1832" y="32"/>
                  </a:moveTo>
                  <a:lnTo>
                    <a:pt x="1830" y="66"/>
                  </a:lnTo>
                  <a:lnTo>
                    <a:pt x="1814" y="128"/>
                  </a:lnTo>
                  <a:lnTo>
                    <a:pt x="1788" y="188"/>
                  </a:lnTo>
                  <a:lnTo>
                    <a:pt x="1754" y="240"/>
                  </a:lnTo>
                  <a:lnTo>
                    <a:pt x="1712" y="288"/>
                  </a:lnTo>
                  <a:lnTo>
                    <a:pt x="1664" y="330"/>
                  </a:lnTo>
                  <a:lnTo>
                    <a:pt x="1610" y="362"/>
                  </a:lnTo>
                  <a:lnTo>
                    <a:pt x="1550" y="388"/>
                  </a:lnTo>
                  <a:lnTo>
                    <a:pt x="1486" y="402"/>
                  </a:lnTo>
                  <a:lnTo>
                    <a:pt x="1418" y="408"/>
                  </a:lnTo>
                  <a:lnTo>
                    <a:pt x="0" y="408"/>
                  </a:lnTo>
                  <a:lnTo>
                    <a:pt x="0" y="0"/>
                  </a:lnTo>
                  <a:lnTo>
                    <a:pt x="1832" y="0"/>
                  </a:lnTo>
                  <a:lnTo>
                    <a:pt x="1832" y="32"/>
                  </a:lnTo>
                  <a:close/>
                </a:path>
              </a:pathLst>
            </a:custGeom>
            <a:solidFill>
              <a:srgbClr val="98B5B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232" name="Freeform 19"/>
            <p:cNvSpPr>
              <a:spLocks/>
            </p:cNvSpPr>
            <p:nvPr/>
          </p:nvSpPr>
          <p:spPr bwMode="gray">
            <a:xfrm>
              <a:off x="3810" y="3058"/>
              <a:ext cx="288" cy="334"/>
            </a:xfrm>
            <a:custGeom>
              <a:avLst/>
              <a:gdLst>
                <a:gd name="T0" fmla="*/ 288 w 288"/>
                <a:gd name="T1" fmla="*/ 0 h 334"/>
                <a:gd name="T2" fmla="*/ 284 w 288"/>
                <a:gd name="T3" fmla="*/ 52 h 334"/>
                <a:gd name="T4" fmla="*/ 272 w 288"/>
                <a:gd name="T5" fmla="*/ 98 h 334"/>
                <a:gd name="T6" fmla="*/ 254 w 288"/>
                <a:gd name="T7" fmla="*/ 140 h 334"/>
                <a:gd name="T8" fmla="*/ 230 w 288"/>
                <a:gd name="T9" fmla="*/ 176 h 334"/>
                <a:gd name="T10" fmla="*/ 204 w 288"/>
                <a:gd name="T11" fmla="*/ 208 h 334"/>
                <a:gd name="T12" fmla="*/ 174 w 288"/>
                <a:gd name="T13" fmla="*/ 238 h 334"/>
                <a:gd name="T14" fmla="*/ 144 w 288"/>
                <a:gd name="T15" fmla="*/ 262 h 334"/>
                <a:gd name="T16" fmla="*/ 112 w 288"/>
                <a:gd name="T17" fmla="*/ 282 h 334"/>
                <a:gd name="T18" fmla="*/ 84 w 288"/>
                <a:gd name="T19" fmla="*/ 298 h 334"/>
                <a:gd name="T20" fmla="*/ 56 w 288"/>
                <a:gd name="T21" fmla="*/ 312 h 334"/>
                <a:gd name="T22" fmla="*/ 34 w 288"/>
                <a:gd name="T23" fmla="*/ 322 h 334"/>
                <a:gd name="T24" fmla="*/ 16 w 288"/>
                <a:gd name="T25" fmla="*/ 328 h 334"/>
                <a:gd name="T26" fmla="*/ 4 w 288"/>
                <a:gd name="T27" fmla="*/ 332 h 334"/>
                <a:gd name="T28" fmla="*/ 0 w 288"/>
                <a:gd name="T29" fmla="*/ 334 h 334"/>
                <a:gd name="T30" fmla="*/ 4 w 288"/>
                <a:gd name="T31" fmla="*/ 332 h 334"/>
                <a:gd name="T32" fmla="*/ 16 w 288"/>
                <a:gd name="T33" fmla="*/ 326 h 334"/>
                <a:gd name="T34" fmla="*/ 34 w 288"/>
                <a:gd name="T35" fmla="*/ 318 h 334"/>
                <a:gd name="T36" fmla="*/ 56 w 288"/>
                <a:gd name="T37" fmla="*/ 304 h 334"/>
                <a:gd name="T38" fmla="*/ 84 w 288"/>
                <a:gd name="T39" fmla="*/ 288 h 334"/>
                <a:gd name="T40" fmla="*/ 112 w 288"/>
                <a:gd name="T41" fmla="*/ 266 h 334"/>
                <a:gd name="T42" fmla="*/ 142 w 288"/>
                <a:gd name="T43" fmla="*/ 242 h 334"/>
                <a:gd name="T44" fmla="*/ 170 w 288"/>
                <a:gd name="T45" fmla="*/ 212 h 334"/>
                <a:gd name="T46" fmla="*/ 196 w 288"/>
                <a:gd name="T47" fmla="*/ 180 h 334"/>
                <a:gd name="T48" fmla="*/ 220 w 288"/>
                <a:gd name="T49" fmla="*/ 142 h 334"/>
                <a:gd name="T50" fmla="*/ 238 w 288"/>
                <a:gd name="T51" fmla="*/ 100 h 334"/>
                <a:gd name="T52" fmla="*/ 250 w 288"/>
                <a:gd name="T53" fmla="*/ 54 h 334"/>
                <a:gd name="T54" fmla="*/ 254 w 288"/>
                <a:gd name="T55" fmla="*/ 2 h 334"/>
                <a:gd name="T56" fmla="*/ 288 w 288"/>
                <a:gd name="T57" fmla="*/ 0 h 3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8"/>
                <a:gd name="T88" fmla="*/ 0 h 334"/>
                <a:gd name="T89" fmla="*/ 288 w 288"/>
                <a:gd name="T90" fmla="*/ 334 h 3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8" h="334">
                  <a:moveTo>
                    <a:pt x="288" y="0"/>
                  </a:moveTo>
                  <a:lnTo>
                    <a:pt x="284" y="52"/>
                  </a:lnTo>
                  <a:lnTo>
                    <a:pt x="272" y="98"/>
                  </a:lnTo>
                  <a:lnTo>
                    <a:pt x="254" y="140"/>
                  </a:lnTo>
                  <a:lnTo>
                    <a:pt x="230" y="176"/>
                  </a:lnTo>
                  <a:lnTo>
                    <a:pt x="204" y="208"/>
                  </a:lnTo>
                  <a:lnTo>
                    <a:pt x="174" y="238"/>
                  </a:lnTo>
                  <a:lnTo>
                    <a:pt x="144" y="262"/>
                  </a:lnTo>
                  <a:lnTo>
                    <a:pt x="112" y="282"/>
                  </a:lnTo>
                  <a:lnTo>
                    <a:pt x="84" y="298"/>
                  </a:lnTo>
                  <a:lnTo>
                    <a:pt x="56" y="312"/>
                  </a:lnTo>
                  <a:lnTo>
                    <a:pt x="34" y="322"/>
                  </a:lnTo>
                  <a:lnTo>
                    <a:pt x="16" y="328"/>
                  </a:lnTo>
                  <a:lnTo>
                    <a:pt x="4" y="332"/>
                  </a:lnTo>
                  <a:lnTo>
                    <a:pt x="0" y="334"/>
                  </a:lnTo>
                  <a:lnTo>
                    <a:pt x="4" y="332"/>
                  </a:lnTo>
                  <a:lnTo>
                    <a:pt x="16" y="326"/>
                  </a:lnTo>
                  <a:lnTo>
                    <a:pt x="34" y="318"/>
                  </a:lnTo>
                  <a:lnTo>
                    <a:pt x="56" y="304"/>
                  </a:lnTo>
                  <a:lnTo>
                    <a:pt x="84" y="288"/>
                  </a:lnTo>
                  <a:lnTo>
                    <a:pt x="112" y="266"/>
                  </a:lnTo>
                  <a:lnTo>
                    <a:pt x="142" y="242"/>
                  </a:lnTo>
                  <a:lnTo>
                    <a:pt x="170" y="212"/>
                  </a:lnTo>
                  <a:lnTo>
                    <a:pt x="196" y="180"/>
                  </a:lnTo>
                  <a:lnTo>
                    <a:pt x="220" y="142"/>
                  </a:lnTo>
                  <a:lnTo>
                    <a:pt x="238" y="100"/>
                  </a:lnTo>
                  <a:lnTo>
                    <a:pt x="250" y="54"/>
                  </a:lnTo>
                  <a:lnTo>
                    <a:pt x="254" y="2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>
                <a:alpha val="49019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9161" name="Group 25"/>
          <p:cNvGrpSpPr>
            <a:grpSpLocks/>
          </p:cNvGrpSpPr>
          <p:nvPr/>
        </p:nvGrpSpPr>
        <p:grpSpPr bwMode="auto">
          <a:xfrm>
            <a:off x="179388" y="2997200"/>
            <a:ext cx="1090612" cy="1092200"/>
            <a:chOff x="4166" y="1706"/>
            <a:chExt cx="1252" cy="1252"/>
          </a:xfrm>
        </p:grpSpPr>
        <p:sp>
          <p:nvSpPr>
            <p:cNvPr id="49227" name="Oval 26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9228" name="Oval 27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9229" name="Oval 28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9230" name="Oval 29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</p:grpSp>
      <p:sp>
        <p:nvSpPr>
          <p:cNvPr id="49162" name="Text Box 30"/>
          <p:cNvSpPr txBox="1">
            <a:spLocks noChangeArrowheads="1"/>
          </p:cNvSpPr>
          <p:nvPr/>
        </p:nvSpPr>
        <p:spPr bwMode="auto">
          <a:xfrm>
            <a:off x="179388" y="220503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003300"/>
                </a:solidFill>
                <a:latin typeface="Verdana" pitchFamily="34" charset="0"/>
              </a:rPr>
              <a:t>200</a:t>
            </a:r>
            <a:r>
              <a:rPr lang="ru-RU" sz="1800">
                <a:solidFill>
                  <a:srgbClr val="003300"/>
                </a:solidFill>
                <a:latin typeface="Verdana" pitchFamily="34" charset="0"/>
              </a:rPr>
              <a:t>8</a:t>
            </a:r>
            <a:endParaRPr lang="en-US" sz="1800">
              <a:solidFill>
                <a:srgbClr val="003300"/>
              </a:solidFill>
              <a:latin typeface="Verdana" pitchFamily="34" charset="0"/>
            </a:endParaRPr>
          </a:p>
        </p:txBody>
      </p:sp>
      <p:grpSp>
        <p:nvGrpSpPr>
          <p:cNvPr id="49163" name="Group 31"/>
          <p:cNvGrpSpPr>
            <a:grpSpLocks/>
          </p:cNvGrpSpPr>
          <p:nvPr/>
        </p:nvGrpSpPr>
        <p:grpSpPr bwMode="auto">
          <a:xfrm rot="3877067">
            <a:off x="2813050" y="4616451"/>
            <a:ext cx="2503487" cy="557212"/>
            <a:chOff x="2290" y="3030"/>
            <a:chExt cx="1832" cy="408"/>
          </a:xfrm>
        </p:grpSpPr>
        <p:sp>
          <p:nvSpPr>
            <p:cNvPr id="49225" name="Freeform 32"/>
            <p:cNvSpPr>
              <a:spLocks/>
            </p:cNvSpPr>
            <p:nvPr/>
          </p:nvSpPr>
          <p:spPr bwMode="gray">
            <a:xfrm>
              <a:off x="2290" y="3030"/>
              <a:ext cx="1832" cy="408"/>
            </a:xfrm>
            <a:custGeom>
              <a:avLst/>
              <a:gdLst>
                <a:gd name="T0" fmla="*/ 1832 w 1832"/>
                <a:gd name="T1" fmla="*/ 32 h 408"/>
                <a:gd name="T2" fmla="*/ 1830 w 1832"/>
                <a:gd name="T3" fmla="*/ 66 h 408"/>
                <a:gd name="T4" fmla="*/ 1814 w 1832"/>
                <a:gd name="T5" fmla="*/ 128 h 408"/>
                <a:gd name="T6" fmla="*/ 1788 w 1832"/>
                <a:gd name="T7" fmla="*/ 188 h 408"/>
                <a:gd name="T8" fmla="*/ 1754 w 1832"/>
                <a:gd name="T9" fmla="*/ 240 h 408"/>
                <a:gd name="T10" fmla="*/ 1712 w 1832"/>
                <a:gd name="T11" fmla="*/ 288 h 408"/>
                <a:gd name="T12" fmla="*/ 1664 w 1832"/>
                <a:gd name="T13" fmla="*/ 330 h 408"/>
                <a:gd name="T14" fmla="*/ 1610 w 1832"/>
                <a:gd name="T15" fmla="*/ 362 h 408"/>
                <a:gd name="T16" fmla="*/ 1550 w 1832"/>
                <a:gd name="T17" fmla="*/ 388 h 408"/>
                <a:gd name="T18" fmla="*/ 1486 w 1832"/>
                <a:gd name="T19" fmla="*/ 402 h 408"/>
                <a:gd name="T20" fmla="*/ 1418 w 1832"/>
                <a:gd name="T21" fmla="*/ 408 h 408"/>
                <a:gd name="T22" fmla="*/ 0 w 1832"/>
                <a:gd name="T23" fmla="*/ 408 h 408"/>
                <a:gd name="T24" fmla="*/ 0 w 1832"/>
                <a:gd name="T25" fmla="*/ 0 h 408"/>
                <a:gd name="T26" fmla="*/ 1832 w 1832"/>
                <a:gd name="T27" fmla="*/ 0 h 408"/>
                <a:gd name="T28" fmla="*/ 1832 w 1832"/>
                <a:gd name="T29" fmla="*/ 32 h 408"/>
                <a:gd name="T30" fmla="*/ 1832 w 1832"/>
                <a:gd name="T31" fmla="*/ 32 h 4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32"/>
                <a:gd name="T49" fmla="*/ 0 h 408"/>
                <a:gd name="T50" fmla="*/ 1832 w 1832"/>
                <a:gd name="T51" fmla="*/ 408 h 40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32" h="408">
                  <a:moveTo>
                    <a:pt x="1832" y="32"/>
                  </a:moveTo>
                  <a:lnTo>
                    <a:pt x="1830" y="66"/>
                  </a:lnTo>
                  <a:lnTo>
                    <a:pt x="1814" y="128"/>
                  </a:lnTo>
                  <a:lnTo>
                    <a:pt x="1788" y="188"/>
                  </a:lnTo>
                  <a:lnTo>
                    <a:pt x="1754" y="240"/>
                  </a:lnTo>
                  <a:lnTo>
                    <a:pt x="1712" y="288"/>
                  </a:lnTo>
                  <a:lnTo>
                    <a:pt x="1664" y="330"/>
                  </a:lnTo>
                  <a:lnTo>
                    <a:pt x="1610" y="362"/>
                  </a:lnTo>
                  <a:lnTo>
                    <a:pt x="1550" y="388"/>
                  </a:lnTo>
                  <a:lnTo>
                    <a:pt x="1486" y="402"/>
                  </a:lnTo>
                  <a:lnTo>
                    <a:pt x="1418" y="408"/>
                  </a:lnTo>
                  <a:lnTo>
                    <a:pt x="0" y="408"/>
                  </a:lnTo>
                  <a:lnTo>
                    <a:pt x="0" y="0"/>
                  </a:lnTo>
                  <a:lnTo>
                    <a:pt x="1832" y="0"/>
                  </a:lnTo>
                  <a:lnTo>
                    <a:pt x="1832" y="32"/>
                  </a:lnTo>
                  <a:close/>
                </a:path>
              </a:pathLst>
            </a:custGeom>
            <a:solidFill>
              <a:srgbClr val="60878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226" name="Freeform 33"/>
            <p:cNvSpPr>
              <a:spLocks/>
            </p:cNvSpPr>
            <p:nvPr/>
          </p:nvSpPr>
          <p:spPr bwMode="gray">
            <a:xfrm>
              <a:off x="3810" y="3058"/>
              <a:ext cx="288" cy="334"/>
            </a:xfrm>
            <a:custGeom>
              <a:avLst/>
              <a:gdLst>
                <a:gd name="T0" fmla="*/ 288 w 288"/>
                <a:gd name="T1" fmla="*/ 0 h 334"/>
                <a:gd name="T2" fmla="*/ 284 w 288"/>
                <a:gd name="T3" fmla="*/ 52 h 334"/>
                <a:gd name="T4" fmla="*/ 272 w 288"/>
                <a:gd name="T5" fmla="*/ 98 h 334"/>
                <a:gd name="T6" fmla="*/ 254 w 288"/>
                <a:gd name="T7" fmla="*/ 140 h 334"/>
                <a:gd name="T8" fmla="*/ 230 w 288"/>
                <a:gd name="T9" fmla="*/ 176 h 334"/>
                <a:gd name="T10" fmla="*/ 204 w 288"/>
                <a:gd name="T11" fmla="*/ 208 h 334"/>
                <a:gd name="T12" fmla="*/ 174 w 288"/>
                <a:gd name="T13" fmla="*/ 238 h 334"/>
                <a:gd name="T14" fmla="*/ 144 w 288"/>
                <a:gd name="T15" fmla="*/ 262 h 334"/>
                <a:gd name="T16" fmla="*/ 112 w 288"/>
                <a:gd name="T17" fmla="*/ 282 h 334"/>
                <a:gd name="T18" fmla="*/ 84 w 288"/>
                <a:gd name="T19" fmla="*/ 298 h 334"/>
                <a:gd name="T20" fmla="*/ 56 w 288"/>
                <a:gd name="T21" fmla="*/ 312 h 334"/>
                <a:gd name="T22" fmla="*/ 34 w 288"/>
                <a:gd name="T23" fmla="*/ 322 h 334"/>
                <a:gd name="T24" fmla="*/ 16 w 288"/>
                <a:gd name="T25" fmla="*/ 328 h 334"/>
                <a:gd name="T26" fmla="*/ 4 w 288"/>
                <a:gd name="T27" fmla="*/ 332 h 334"/>
                <a:gd name="T28" fmla="*/ 0 w 288"/>
                <a:gd name="T29" fmla="*/ 334 h 334"/>
                <a:gd name="T30" fmla="*/ 4 w 288"/>
                <a:gd name="T31" fmla="*/ 332 h 334"/>
                <a:gd name="T32" fmla="*/ 16 w 288"/>
                <a:gd name="T33" fmla="*/ 326 h 334"/>
                <a:gd name="T34" fmla="*/ 34 w 288"/>
                <a:gd name="T35" fmla="*/ 318 h 334"/>
                <a:gd name="T36" fmla="*/ 56 w 288"/>
                <a:gd name="T37" fmla="*/ 304 h 334"/>
                <a:gd name="T38" fmla="*/ 84 w 288"/>
                <a:gd name="T39" fmla="*/ 288 h 334"/>
                <a:gd name="T40" fmla="*/ 112 w 288"/>
                <a:gd name="T41" fmla="*/ 266 h 334"/>
                <a:gd name="T42" fmla="*/ 142 w 288"/>
                <a:gd name="T43" fmla="*/ 242 h 334"/>
                <a:gd name="T44" fmla="*/ 170 w 288"/>
                <a:gd name="T45" fmla="*/ 212 h 334"/>
                <a:gd name="T46" fmla="*/ 196 w 288"/>
                <a:gd name="T47" fmla="*/ 180 h 334"/>
                <a:gd name="T48" fmla="*/ 220 w 288"/>
                <a:gd name="T49" fmla="*/ 142 h 334"/>
                <a:gd name="T50" fmla="*/ 238 w 288"/>
                <a:gd name="T51" fmla="*/ 100 h 334"/>
                <a:gd name="T52" fmla="*/ 250 w 288"/>
                <a:gd name="T53" fmla="*/ 54 h 334"/>
                <a:gd name="T54" fmla="*/ 254 w 288"/>
                <a:gd name="T55" fmla="*/ 2 h 334"/>
                <a:gd name="T56" fmla="*/ 288 w 288"/>
                <a:gd name="T57" fmla="*/ 0 h 3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8"/>
                <a:gd name="T88" fmla="*/ 0 h 334"/>
                <a:gd name="T89" fmla="*/ 288 w 288"/>
                <a:gd name="T90" fmla="*/ 334 h 3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8" h="334">
                  <a:moveTo>
                    <a:pt x="288" y="0"/>
                  </a:moveTo>
                  <a:lnTo>
                    <a:pt x="284" y="52"/>
                  </a:lnTo>
                  <a:lnTo>
                    <a:pt x="272" y="98"/>
                  </a:lnTo>
                  <a:lnTo>
                    <a:pt x="254" y="140"/>
                  </a:lnTo>
                  <a:lnTo>
                    <a:pt x="230" y="176"/>
                  </a:lnTo>
                  <a:lnTo>
                    <a:pt x="204" y="208"/>
                  </a:lnTo>
                  <a:lnTo>
                    <a:pt x="174" y="238"/>
                  </a:lnTo>
                  <a:lnTo>
                    <a:pt x="144" y="262"/>
                  </a:lnTo>
                  <a:lnTo>
                    <a:pt x="112" y="282"/>
                  </a:lnTo>
                  <a:lnTo>
                    <a:pt x="84" y="298"/>
                  </a:lnTo>
                  <a:lnTo>
                    <a:pt x="56" y="312"/>
                  </a:lnTo>
                  <a:lnTo>
                    <a:pt x="34" y="322"/>
                  </a:lnTo>
                  <a:lnTo>
                    <a:pt x="16" y="328"/>
                  </a:lnTo>
                  <a:lnTo>
                    <a:pt x="4" y="332"/>
                  </a:lnTo>
                  <a:lnTo>
                    <a:pt x="0" y="334"/>
                  </a:lnTo>
                  <a:lnTo>
                    <a:pt x="4" y="332"/>
                  </a:lnTo>
                  <a:lnTo>
                    <a:pt x="16" y="326"/>
                  </a:lnTo>
                  <a:lnTo>
                    <a:pt x="34" y="318"/>
                  </a:lnTo>
                  <a:lnTo>
                    <a:pt x="56" y="304"/>
                  </a:lnTo>
                  <a:lnTo>
                    <a:pt x="84" y="288"/>
                  </a:lnTo>
                  <a:lnTo>
                    <a:pt x="112" y="266"/>
                  </a:lnTo>
                  <a:lnTo>
                    <a:pt x="142" y="242"/>
                  </a:lnTo>
                  <a:lnTo>
                    <a:pt x="170" y="212"/>
                  </a:lnTo>
                  <a:lnTo>
                    <a:pt x="196" y="180"/>
                  </a:lnTo>
                  <a:lnTo>
                    <a:pt x="220" y="142"/>
                  </a:lnTo>
                  <a:lnTo>
                    <a:pt x="238" y="100"/>
                  </a:lnTo>
                  <a:lnTo>
                    <a:pt x="250" y="54"/>
                  </a:lnTo>
                  <a:lnTo>
                    <a:pt x="254" y="2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>
                <a:alpha val="49019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9164" name="Group 34"/>
          <p:cNvGrpSpPr>
            <a:grpSpLocks/>
          </p:cNvGrpSpPr>
          <p:nvPr/>
        </p:nvGrpSpPr>
        <p:grpSpPr bwMode="auto">
          <a:xfrm rot="3877067" flipV="1">
            <a:off x="3424238" y="4391025"/>
            <a:ext cx="1920875" cy="428625"/>
            <a:chOff x="2290" y="3030"/>
            <a:chExt cx="1832" cy="408"/>
          </a:xfrm>
        </p:grpSpPr>
        <p:sp>
          <p:nvSpPr>
            <p:cNvPr id="49223" name="Freeform 35"/>
            <p:cNvSpPr>
              <a:spLocks/>
            </p:cNvSpPr>
            <p:nvPr/>
          </p:nvSpPr>
          <p:spPr bwMode="gray">
            <a:xfrm>
              <a:off x="2290" y="3030"/>
              <a:ext cx="1832" cy="408"/>
            </a:xfrm>
            <a:custGeom>
              <a:avLst/>
              <a:gdLst>
                <a:gd name="T0" fmla="*/ 1832 w 1832"/>
                <a:gd name="T1" fmla="*/ 32 h 408"/>
                <a:gd name="T2" fmla="*/ 1830 w 1832"/>
                <a:gd name="T3" fmla="*/ 66 h 408"/>
                <a:gd name="T4" fmla="*/ 1814 w 1832"/>
                <a:gd name="T5" fmla="*/ 128 h 408"/>
                <a:gd name="T6" fmla="*/ 1788 w 1832"/>
                <a:gd name="T7" fmla="*/ 188 h 408"/>
                <a:gd name="T8" fmla="*/ 1754 w 1832"/>
                <a:gd name="T9" fmla="*/ 240 h 408"/>
                <a:gd name="T10" fmla="*/ 1712 w 1832"/>
                <a:gd name="T11" fmla="*/ 288 h 408"/>
                <a:gd name="T12" fmla="*/ 1664 w 1832"/>
                <a:gd name="T13" fmla="*/ 330 h 408"/>
                <a:gd name="T14" fmla="*/ 1610 w 1832"/>
                <a:gd name="T15" fmla="*/ 362 h 408"/>
                <a:gd name="T16" fmla="*/ 1550 w 1832"/>
                <a:gd name="T17" fmla="*/ 388 h 408"/>
                <a:gd name="T18" fmla="*/ 1486 w 1832"/>
                <a:gd name="T19" fmla="*/ 402 h 408"/>
                <a:gd name="T20" fmla="*/ 1418 w 1832"/>
                <a:gd name="T21" fmla="*/ 408 h 408"/>
                <a:gd name="T22" fmla="*/ 0 w 1832"/>
                <a:gd name="T23" fmla="*/ 408 h 408"/>
                <a:gd name="T24" fmla="*/ 0 w 1832"/>
                <a:gd name="T25" fmla="*/ 0 h 408"/>
                <a:gd name="T26" fmla="*/ 1832 w 1832"/>
                <a:gd name="T27" fmla="*/ 0 h 408"/>
                <a:gd name="T28" fmla="*/ 1832 w 1832"/>
                <a:gd name="T29" fmla="*/ 32 h 408"/>
                <a:gd name="T30" fmla="*/ 1832 w 1832"/>
                <a:gd name="T31" fmla="*/ 32 h 4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32"/>
                <a:gd name="T49" fmla="*/ 0 h 408"/>
                <a:gd name="T50" fmla="*/ 1832 w 1832"/>
                <a:gd name="T51" fmla="*/ 408 h 40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32" h="408">
                  <a:moveTo>
                    <a:pt x="1832" y="32"/>
                  </a:moveTo>
                  <a:lnTo>
                    <a:pt x="1830" y="66"/>
                  </a:lnTo>
                  <a:lnTo>
                    <a:pt x="1814" y="128"/>
                  </a:lnTo>
                  <a:lnTo>
                    <a:pt x="1788" y="188"/>
                  </a:lnTo>
                  <a:lnTo>
                    <a:pt x="1754" y="240"/>
                  </a:lnTo>
                  <a:lnTo>
                    <a:pt x="1712" y="288"/>
                  </a:lnTo>
                  <a:lnTo>
                    <a:pt x="1664" y="330"/>
                  </a:lnTo>
                  <a:lnTo>
                    <a:pt x="1610" y="362"/>
                  </a:lnTo>
                  <a:lnTo>
                    <a:pt x="1550" y="388"/>
                  </a:lnTo>
                  <a:lnTo>
                    <a:pt x="1486" y="402"/>
                  </a:lnTo>
                  <a:lnTo>
                    <a:pt x="1418" y="408"/>
                  </a:lnTo>
                  <a:lnTo>
                    <a:pt x="0" y="408"/>
                  </a:lnTo>
                  <a:lnTo>
                    <a:pt x="0" y="0"/>
                  </a:lnTo>
                  <a:lnTo>
                    <a:pt x="1832" y="0"/>
                  </a:lnTo>
                  <a:lnTo>
                    <a:pt x="1832" y="32"/>
                  </a:lnTo>
                  <a:close/>
                </a:path>
              </a:pathLst>
            </a:custGeom>
            <a:solidFill>
              <a:srgbClr val="98B5B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224" name="Freeform 36"/>
            <p:cNvSpPr>
              <a:spLocks/>
            </p:cNvSpPr>
            <p:nvPr/>
          </p:nvSpPr>
          <p:spPr bwMode="gray">
            <a:xfrm>
              <a:off x="3810" y="3058"/>
              <a:ext cx="288" cy="334"/>
            </a:xfrm>
            <a:custGeom>
              <a:avLst/>
              <a:gdLst>
                <a:gd name="T0" fmla="*/ 288 w 288"/>
                <a:gd name="T1" fmla="*/ 0 h 334"/>
                <a:gd name="T2" fmla="*/ 284 w 288"/>
                <a:gd name="T3" fmla="*/ 52 h 334"/>
                <a:gd name="T4" fmla="*/ 272 w 288"/>
                <a:gd name="T5" fmla="*/ 98 h 334"/>
                <a:gd name="T6" fmla="*/ 254 w 288"/>
                <a:gd name="T7" fmla="*/ 140 h 334"/>
                <a:gd name="T8" fmla="*/ 230 w 288"/>
                <a:gd name="T9" fmla="*/ 176 h 334"/>
                <a:gd name="T10" fmla="*/ 204 w 288"/>
                <a:gd name="T11" fmla="*/ 208 h 334"/>
                <a:gd name="T12" fmla="*/ 174 w 288"/>
                <a:gd name="T13" fmla="*/ 238 h 334"/>
                <a:gd name="T14" fmla="*/ 144 w 288"/>
                <a:gd name="T15" fmla="*/ 262 h 334"/>
                <a:gd name="T16" fmla="*/ 112 w 288"/>
                <a:gd name="T17" fmla="*/ 282 h 334"/>
                <a:gd name="T18" fmla="*/ 84 w 288"/>
                <a:gd name="T19" fmla="*/ 298 h 334"/>
                <a:gd name="T20" fmla="*/ 56 w 288"/>
                <a:gd name="T21" fmla="*/ 312 h 334"/>
                <a:gd name="T22" fmla="*/ 34 w 288"/>
                <a:gd name="T23" fmla="*/ 322 h 334"/>
                <a:gd name="T24" fmla="*/ 16 w 288"/>
                <a:gd name="T25" fmla="*/ 328 h 334"/>
                <a:gd name="T26" fmla="*/ 4 w 288"/>
                <a:gd name="T27" fmla="*/ 332 h 334"/>
                <a:gd name="T28" fmla="*/ 0 w 288"/>
                <a:gd name="T29" fmla="*/ 334 h 334"/>
                <a:gd name="T30" fmla="*/ 4 w 288"/>
                <a:gd name="T31" fmla="*/ 332 h 334"/>
                <a:gd name="T32" fmla="*/ 16 w 288"/>
                <a:gd name="T33" fmla="*/ 326 h 334"/>
                <a:gd name="T34" fmla="*/ 34 w 288"/>
                <a:gd name="T35" fmla="*/ 318 h 334"/>
                <a:gd name="T36" fmla="*/ 56 w 288"/>
                <a:gd name="T37" fmla="*/ 304 h 334"/>
                <a:gd name="T38" fmla="*/ 84 w 288"/>
                <a:gd name="T39" fmla="*/ 288 h 334"/>
                <a:gd name="T40" fmla="*/ 112 w 288"/>
                <a:gd name="T41" fmla="*/ 266 h 334"/>
                <a:gd name="T42" fmla="*/ 142 w 288"/>
                <a:gd name="T43" fmla="*/ 242 h 334"/>
                <a:gd name="T44" fmla="*/ 170 w 288"/>
                <a:gd name="T45" fmla="*/ 212 h 334"/>
                <a:gd name="T46" fmla="*/ 196 w 288"/>
                <a:gd name="T47" fmla="*/ 180 h 334"/>
                <a:gd name="T48" fmla="*/ 220 w 288"/>
                <a:gd name="T49" fmla="*/ 142 h 334"/>
                <a:gd name="T50" fmla="*/ 238 w 288"/>
                <a:gd name="T51" fmla="*/ 100 h 334"/>
                <a:gd name="T52" fmla="*/ 250 w 288"/>
                <a:gd name="T53" fmla="*/ 54 h 334"/>
                <a:gd name="T54" fmla="*/ 254 w 288"/>
                <a:gd name="T55" fmla="*/ 2 h 334"/>
                <a:gd name="T56" fmla="*/ 288 w 288"/>
                <a:gd name="T57" fmla="*/ 0 h 3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8"/>
                <a:gd name="T88" fmla="*/ 0 h 334"/>
                <a:gd name="T89" fmla="*/ 288 w 288"/>
                <a:gd name="T90" fmla="*/ 334 h 3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8" h="334">
                  <a:moveTo>
                    <a:pt x="288" y="0"/>
                  </a:moveTo>
                  <a:lnTo>
                    <a:pt x="284" y="52"/>
                  </a:lnTo>
                  <a:lnTo>
                    <a:pt x="272" y="98"/>
                  </a:lnTo>
                  <a:lnTo>
                    <a:pt x="254" y="140"/>
                  </a:lnTo>
                  <a:lnTo>
                    <a:pt x="230" y="176"/>
                  </a:lnTo>
                  <a:lnTo>
                    <a:pt x="204" y="208"/>
                  </a:lnTo>
                  <a:lnTo>
                    <a:pt x="174" y="238"/>
                  </a:lnTo>
                  <a:lnTo>
                    <a:pt x="144" y="262"/>
                  </a:lnTo>
                  <a:lnTo>
                    <a:pt x="112" y="282"/>
                  </a:lnTo>
                  <a:lnTo>
                    <a:pt x="84" y="298"/>
                  </a:lnTo>
                  <a:lnTo>
                    <a:pt x="56" y="312"/>
                  </a:lnTo>
                  <a:lnTo>
                    <a:pt x="34" y="322"/>
                  </a:lnTo>
                  <a:lnTo>
                    <a:pt x="16" y="328"/>
                  </a:lnTo>
                  <a:lnTo>
                    <a:pt x="4" y="332"/>
                  </a:lnTo>
                  <a:lnTo>
                    <a:pt x="0" y="334"/>
                  </a:lnTo>
                  <a:lnTo>
                    <a:pt x="4" y="332"/>
                  </a:lnTo>
                  <a:lnTo>
                    <a:pt x="16" y="326"/>
                  </a:lnTo>
                  <a:lnTo>
                    <a:pt x="34" y="318"/>
                  </a:lnTo>
                  <a:lnTo>
                    <a:pt x="56" y="304"/>
                  </a:lnTo>
                  <a:lnTo>
                    <a:pt x="84" y="288"/>
                  </a:lnTo>
                  <a:lnTo>
                    <a:pt x="112" y="266"/>
                  </a:lnTo>
                  <a:lnTo>
                    <a:pt x="142" y="242"/>
                  </a:lnTo>
                  <a:lnTo>
                    <a:pt x="170" y="212"/>
                  </a:lnTo>
                  <a:lnTo>
                    <a:pt x="196" y="180"/>
                  </a:lnTo>
                  <a:lnTo>
                    <a:pt x="220" y="142"/>
                  </a:lnTo>
                  <a:lnTo>
                    <a:pt x="238" y="100"/>
                  </a:lnTo>
                  <a:lnTo>
                    <a:pt x="250" y="54"/>
                  </a:lnTo>
                  <a:lnTo>
                    <a:pt x="254" y="2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>
                <a:alpha val="49019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9165" name="Oval 37"/>
          <p:cNvSpPr>
            <a:spLocks noChangeArrowheads="1"/>
          </p:cNvSpPr>
          <p:nvPr/>
        </p:nvSpPr>
        <p:spPr bwMode="gray">
          <a:xfrm>
            <a:off x="3059113" y="2781300"/>
            <a:ext cx="1439862" cy="14398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83A6A7"/>
              </a:gs>
              <a:gs pos="100000">
                <a:srgbClr val="FFFFFF"/>
              </a:gs>
            </a:gsLst>
            <a:lin ang="2700000" scaled="1"/>
          </a:gradFill>
          <a:ln w="381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49166" name="Oval 38"/>
          <p:cNvSpPr>
            <a:spLocks noChangeArrowheads="1"/>
          </p:cNvSpPr>
          <p:nvPr/>
        </p:nvSpPr>
        <p:spPr bwMode="gray">
          <a:xfrm>
            <a:off x="3059113" y="2781300"/>
            <a:ext cx="1439862" cy="1439863"/>
          </a:xfrm>
          <a:prstGeom prst="ellipse">
            <a:avLst/>
          </a:prstGeom>
          <a:gradFill rotWithShape="1">
            <a:gsLst>
              <a:gs pos="0">
                <a:srgbClr val="83A6A7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49167" name="Oval 39"/>
          <p:cNvSpPr>
            <a:spLocks noChangeArrowheads="1"/>
          </p:cNvSpPr>
          <p:nvPr/>
        </p:nvSpPr>
        <p:spPr bwMode="gray">
          <a:xfrm>
            <a:off x="3132138" y="2852738"/>
            <a:ext cx="1249362" cy="1250950"/>
          </a:xfrm>
          <a:prstGeom prst="ellipse">
            <a:avLst/>
          </a:prstGeom>
          <a:gradFill rotWithShape="1">
            <a:gsLst>
              <a:gs pos="0">
                <a:srgbClr val="475A5A"/>
              </a:gs>
              <a:gs pos="50000">
                <a:srgbClr val="83A6A7"/>
              </a:gs>
              <a:gs pos="100000">
                <a:srgbClr val="475A5A"/>
              </a:gs>
            </a:gsLst>
            <a:lin ang="18900000" scaled="1"/>
          </a:gra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49168" name="Oval 40"/>
          <p:cNvSpPr>
            <a:spLocks noChangeArrowheads="1"/>
          </p:cNvSpPr>
          <p:nvPr/>
        </p:nvSpPr>
        <p:spPr bwMode="gray">
          <a:xfrm>
            <a:off x="3132138" y="2852738"/>
            <a:ext cx="1249362" cy="1250950"/>
          </a:xfrm>
          <a:prstGeom prst="ellipse">
            <a:avLst/>
          </a:prstGeom>
          <a:gradFill rotWithShape="1">
            <a:gsLst>
              <a:gs pos="0">
                <a:srgbClr val="53696A"/>
              </a:gs>
              <a:gs pos="100000">
                <a:srgbClr val="83A6A7">
                  <a:alpha val="0"/>
                </a:srgb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49169" name="Oval 41"/>
          <p:cNvSpPr>
            <a:spLocks noChangeArrowheads="1"/>
          </p:cNvSpPr>
          <p:nvPr/>
        </p:nvSpPr>
        <p:spPr bwMode="gray">
          <a:xfrm>
            <a:off x="3276600" y="2924175"/>
            <a:ext cx="1125538" cy="1125538"/>
          </a:xfrm>
          <a:prstGeom prst="ellipse">
            <a:avLst/>
          </a:prstGeom>
          <a:solidFill>
            <a:srgbClr val="000000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grpSp>
        <p:nvGrpSpPr>
          <p:cNvPr id="49170" name="Group 42"/>
          <p:cNvGrpSpPr>
            <a:grpSpLocks/>
          </p:cNvGrpSpPr>
          <p:nvPr/>
        </p:nvGrpSpPr>
        <p:grpSpPr bwMode="auto">
          <a:xfrm>
            <a:off x="3286125" y="2928938"/>
            <a:ext cx="1090613" cy="1092200"/>
            <a:chOff x="4166" y="1706"/>
            <a:chExt cx="1252" cy="1252"/>
          </a:xfrm>
        </p:grpSpPr>
        <p:sp>
          <p:nvSpPr>
            <p:cNvPr id="49219" name="Oval 43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9220" name="Oval 44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9221" name="Oval 45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9222" name="Oval 46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</p:grpSp>
      <p:sp>
        <p:nvSpPr>
          <p:cNvPr id="49171" name="Oval 47"/>
          <p:cNvSpPr>
            <a:spLocks noChangeArrowheads="1"/>
          </p:cNvSpPr>
          <p:nvPr/>
        </p:nvSpPr>
        <p:spPr bwMode="gray">
          <a:xfrm>
            <a:off x="4859338" y="2565400"/>
            <a:ext cx="1730375" cy="17272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3399FF"/>
              </a:gs>
              <a:gs pos="100000">
                <a:srgbClr val="FFFFFF"/>
              </a:gs>
            </a:gsLst>
            <a:lin ang="2700000" scaled="1"/>
          </a:gradFill>
          <a:ln w="381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49172" name="Oval 48"/>
          <p:cNvSpPr>
            <a:spLocks noChangeArrowheads="1"/>
          </p:cNvSpPr>
          <p:nvPr/>
        </p:nvSpPr>
        <p:spPr bwMode="gray">
          <a:xfrm>
            <a:off x="4859338" y="2565400"/>
            <a:ext cx="1730375" cy="1727200"/>
          </a:xfrm>
          <a:prstGeom prst="ellipse">
            <a:avLst/>
          </a:prstGeom>
          <a:gradFill rotWithShape="1">
            <a:gsLst>
              <a:gs pos="0">
                <a:srgbClr val="3399FF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49173" name="Oval 49"/>
          <p:cNvSpPr>
            <a:spLocks noChangeArrowheads="1"/>
          </p:cNvSpPr>
          <p:nvPr/>
        </p:nvSpPr>
        <p:spPr bwMode="gray">
          <a:xfrm>
            <a:off x="5003800" y="2636838"/>
            <a:ext cx="1501775" cy="1500187"/>
          </a:xfrm>
          <a:prstGeom prst="ellipse">
            <a:avLst/>
          </a:prstGeom>
          <a:gradFill rotWithShape="1">
            <a:gsLst>
              <a:gs pos="0">
                <a:srgbClr val="1C538A"/>
              </a:gs>
              <a:gs pos="50000">
                <a:srgbClr val="3399FF"/>
              </a:gs>
              <a:gs pos="100000">
                <a:srgbClr val="1C538A"/>
              </a:gs>
            </a:gsLst>
            <a:lin ang="18900000" scaled="1"/>
          </a:gra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49174" name="Oval 50"/>
          <p:cNvSpPr>
            <a:spLocks noChangeArrowheads="1"/>
          </p:cNvSpPr>
          <p:nvPr/>
        </p:nvSpPr>
        <p:spPr bwMode="gray">
          <a:xfrm>
            <a:off x="5003800" y="2636838"/>
            <a:ext cx="1501775" cy="1500187"/>
          </a:xfrm>
          <a:prstGeom prst="ellipse">
            <a:avLst/>
          </a:prstGeom>
          <a:gradFill rotWithShape="1">
            <a:gsLst>
              <a:gs pos="0">
                <a:srgbClr val="2061A2"/>
              </a:gs>
              <a:gs pos="100000">
                <a:srgbClr val="3399FF">
                  <a:alpha val="0"/>
                </a:srgb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49175" name="Oval 51"/>
          <p:cNvSpPr>
            <a:spLocks noChangeArrowheads="1"/>
          </p:cNvSpPr>
          <p:nvPr/>
        </p:nvSpPr>
        <p:spPr bwMode="gray">
          <a:xfrm>
            <a:off x="5076825" y="2708275"/>
            <a:ext cx="1352550" cy="1349375"/>
          </a:xfrm>
          <a:prstGeom prst="ellipse">
            <a:avLst/>
          </a:prstGeom>
          <a:solidFill>
            <a:srgbClr val="000000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49176" name="Oval 52"/>
          <p:cNvSpPr>
            <a:spLocks noChangeArrowheads="1"/>
          </p:cNvSpPr>
          <p:nvPr/>
        </p:nvSpPr>
        <p:spPr bwMode="gray">
          <a:xfrm>
            <a:off x="5076825" y="2708275"/>
            <a:ext cx="1311275" cy="1309688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49177" name="Oval 53"/>
          <p:cNvSpPr>
            <a:spLocks noChangeArrowheads="1"/>
          </p:cNvSpPr>
          <p:nvPr/>
        </p:nvSpPr>
        <p:spPr bwMode="gray">
          <a:xfrm>
            <a:off x="7235825" y="2781300"/>
            <a:ext cx="1279525" cy="127635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49178" name="Oval 54"/>
          <p:cNvSpPr>
            <a:spLocks noChangeArrowheads="1"/>
          </p:cNvSpPr>
          <p:nvPr/>
        </p:nvSpPr>
        <p:spPr bwMode="gray">
          <a:xfrm>
            <a:off x="5148263" y="2781300"/>
            <a:ext cx="1217612" cy="1192213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49179" name="Oval 55"/>
          <p:cNvSpPr>
            <a:spLocks noChangeArrowheads="1"/>
          </p:cNvSpPr>
          <p:nvPr/>
        </p:nvSpPr>
        <p:spPr bwMode="gray">
          <a:xfrm>
            <a:off x="7235825" y="2924175"/>
            <a:ext cx="1082675" cy="9683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grpSp>
        <p:nvGrpSpPr>
          <p:cNvPr id="49180" name="Group 56"/>
          <p:cNvGrpSpPr>
            <a:grpSpLocks/>
          </p:cNvGrpSpPr>
          <p:nvPr/>
        </p:nvGrpSpPr>
        <p:grpSpPr bwMode="auto">
          <a:xfrm rot="3877067">
            <a:off x="1108075" y="4543426"/>
            <a:ext cx="2503487" cy="557212"/>
            <a:chOff x="2290" y="3030"/>
            <a:chExt cx="1832" cy="408"/>
          </a:xfrm>
        </p:grpSpPr>
        <p:sp>
          <p:nvSpPr>
            <p:cNvPr id="49217" name="Freeform 57"/>
            <p:cNvSpPr>
              <a:spLocks/>
            </p:cNvSpPr>
            <p:nvPr/>
          </p:nvSpPr>
          <p:spPr bwMode="gray">
            <a:xfrm>
              <a:off x="2290" y="3030"/>
              <a:ext cx="1832" cy="408"/>
            </a:xfrm>
            <a:custGeom>
              <a:avLst/>
              <a:gdLst>
                <a:gd name="T0" fmla="*/ 1832 w 1832"/>
                <a:gd name="T1" fmla="*/ 32 h 408"/>
                <a:gd name="T2" fmla="*/ 1830 w 1832"/>
                <a:gd name="T3" fmla="*/ 66 h 408"/>
                <a:gd name="T4" fmla="*/ 1814 w 1832"/>
                <a:gd name="T5" fmla="*/ 128 h 408"/>
                <a:gd name="T6" fmla="*/ 1788 w 1832"/>
                <a:gd name="T7" fmla="*/ 188 h 408"/>
                <a:gd name="T8" fmla="*/ 1754 w 1832"/>
                <a:gd name="T9" fmla="*/ 240 h 408"/>
                <a:gd name="T10" fmla="*/ 1712 w 1832"/>
                <a:gd name="T11" fmla="*/ 288 h 408"/>
                <a:gd name="T12" fmla="*/ 1664 w 1832"/>
                <a:gd name="T13" fmla="*/ 330 h 408"/>
                <a:gd name="T14" fmla="*/ 1610 w 1832"/>
                <a:gd name="T15" fmla="*/ 362 h 408"/>
                <a:gd name="T16" fmla="*/ 1550 w 1832"/>
                <a:gd name="T17" fmla="*/ 388 h 408"/>
                <a:gd name="T18" fmla="*/ 1486 w 1832"/>
                <a:gd name="T19" fmla="*/ 402 h 408"/>
                <a:gd name="T20" fmla="*/ 1418 w 1832"/>
                <a:gd name="T21" fmla="*/ 408 h 408"/>
                <a:gd name="T22" fmla="*/ 0 w 1832"/>
                <a:gd name="T23" fmla="*/ 408 h 408"/>
                <a:gd name="T24" fmla="*/ 0 w 1832"/>
                <a:gd name="T25" fmla="*/ 0 h 408"/>
                <a:gd name="T26" fmla="*/ 1832 w 1832"/>
                <a:gd name="T27" fmla="*/ 0 h 408"/>
                <a:gd name="T28" fmla="*/ 1832 w 1832"/>
                <a:gd name="T29" fmla="*/ 32 h 408"/>
                <a:gd name="T30" fmla="*/ 1832 w 1832"/>
                <a:gd name="T31" fmla="*/ 32 h 4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32"/>
                <a:gd name="T49" fmla="*/ 0 h 408"/>
                <a:gd name="T50" fmla="*/ 1832 w 1832"/>
                <a:gd name="T51" fmla="*/ 408 h 40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32" h="408">
                  <a:moveTo>
                    <a:pt x="1832" y="32"/>
                  </a:moveTo>
                  <a:lnTo>
                    <a:pt x="1830" y="66"/>
                  </a:lnTo>
                  <a:lnTo>
                    <a:pt x="1814" y="128"/>
                  </a:lnTo>
                  <a:lnTo>
                    <a:pt x="1788" y="188"/>
                  </a:lnTo>
                  <a:lnTo>
                    <a:pt x="1754" y="240"/>
                  </a:lnTo>
                  <a:lnTo>
                    <a:pt x="1712" y="288"/>
                  </a:lnTo>
                  <a:lnTo>
                    <a:pt x="1664" y="330"/>
                  </a:lnTo>
                  <a:lnTo>
                    <a:pt x="1610" y="362"/>
                  </a:lnTo>
                  <a:lnTo>
                    <a:pt x="1550" y="388"/>
                  </a:lnTo>
                  <a:lnTo>
                    <a:pt x="1486" y="402"/>
                  </a:lnTo>
                  <a:lnTo>
                    <a:pt x="1418" y="408"/>
                  </a:lnTo>
                  <a:lnTo>
                    <a:pt x="0" y="408"/>
                  </a:lnTo>
                  <a:lnTo>
                    <a:pt x="0" y="0"/>
                  </a:lnTo>
                  <a:lnTo>
                    <a:pt x="1832" y="0"/>
                  </a:lnTo>
                  <a:lnTo>
                    <a:pt x="1832" y="32"/>
                  </a:lnTo>
                  <a:close/>
                </a:path>
              </a:pathLst>
            </a:custGeom>
            <a:solidFill>
              <a:srgbClr val="60878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218" name="Freeform 58"/>
            <p:cNvSpPr>
              <a:spLocks/>
            </p:cNvSpPr>
            <p:nvPr/>
          </p:nvSpPr>
          <p:spPr bwMode="gray">
            <a:xfrm>
              <a:off x="3810" y="3058"/>
              <a:ext cx="288" cy="334"/>
            </a:xfrm>
            <a:custGeom>
              <a:avLst/>
              <a:gdLst>
                <a:gd name="T0" fmla="*/ 288 w 288"/>
                <a:gd name="T1" fmla="*/ 0 h 334"/>
                <a:gd name="T2" fmla="*/ 284 w 288"/>
                <a:gd name="T3" fmla="*/ 52 h 334"/>
                <a:gd name="T4" fmla="*/ 272 w 288"/>
                <a:gd name="T5" fmla="*/ 98 h 334"/>
                <a:gd name="T6" fmla="*/ 254 w 288"/>
                <a:gd name="T7" fmla="*/ 140 h 334"/>
                <a:gd name="T8" fmla="*/ 230 w 288"/>
                <a:gd name="T9" fmla="*/ 176 h 334"/>
                <a:gd name="T10" fmla="*/ 204 w 288"/>
                <a:gd name="T11" fmla="*/ 208 h 334"/>
                <a:gd name="T12" fmla="*/ 174 w 288"/>
                <a:gd name="T13" fmla="*/ 238 h 334"/>
                <a:gd name="T14" fmla="*/ 144 w 288"/>
                <a:gd name="T15" fmla="*/ 262 h 334"/>
                <a:gd name="T16" fmla="*/ 112 w 288"/>
                <a:gd name="T17" fmla="*/ 282 h 334"/>
                <a:gd name="T18" fmla="*/ 84 w 288"/>
                <a:gd name="T19" fmla="*/ 298 h 334"/>
                <a:gd name="T20" fmla="*/ 56 w 288"/>
                <a:gd name="T21" fmla="*/ 312 h 334"/>
                <a:gd name="T22" fmla="*/ 34 w 288"/>
                <a:gd name="T23" fmla="*/ 322 h 334"/>
                <a:gd name="T24" fmla="*/ 16 w 288"/>
                <a:gd name="T25" fmla="*/ 328 h 334"/>
                <a:gd name="T26" fmla="*/ 4 w 288"/>
                <a:gd name="T27" fmla="*/ 332 h 334"/>
                <a:gd name="T28" fmla="*/ 0 w 288"/>
                <a:gd name="T29" fmla="*/ 334 h 334"/>
                <a:gd name="T30" fmla="*/ 4 w 288"/>
                <a:gd name="T31" fmla="*/ 332 h 334"/>
                <a:gd name="T32" fmla="*/ 16 w 288"/>
                <a:gd name="T33" fmla="*/ 326 h 334"/>
                <a:gd name="T34" fmla="*/ 34 w 288"/>
                <a:gd name="T35" fmla="*/ 318 h 334"/>
                <a:gd name="T36" fmla="*/ 56 w 288"/>
                <a:gd name="T37" fmla="*/ 304 h 334"/>
                <a:gd name="T38" fmla="*/ 84 w 288"/>
                <a:gd name="T39" fmla="*/ 288 h 334"/>
                <a:gd name="T40" fmla="*/ 112 w 288"/>
                <a:gd name="T41" fmla="*/ 266 h 334"/>
                <a:gd name="T42" fmla="*/ 142 w 288"/>
                <a:gd name="T43" fmla="*/ 242 h 334"/>
                <a:gd name="T44" fmla="*/ 170 w 288"/>
                <a:gd name="T45" fmla="*/ 212 h 334"/>
                <a:gd name="T46" fmla="*/ 196 w 288"/>
                <a:gd name="T47" fmla="*/ 180 h 334"/>
                <a:gd name="T48" fmla="*/ 220 w 288"/>
                <a:gd name="T49" fmla="*/ 142 h 334"/>
                <a:gd name="T50" fmla="*/ 238 w 288"/>
                <a:gd name="T51" fmla="*/ 100 h 334"/>
                <a:gd name="T52" fmla="*/ 250 w 288"/>
                <a:gd name="T53" fmla="*/ 54 h 334"/>
                <a:gd name="T54" fmla="*/ 254 w 288"/>
                <a:gd name="T55" fmla="*/ 2 h 334"/>
                <a:gd name="T56" fmla="*/ 288 w 288"/>
                <a:gd name="T57" fmla="*/ 0 h 3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8"/>
                <a:gd name="T88" fmla="*/ 0 h 334"/>
                <a:gd name="T89" fmla="*/ 288 w 288"/>
                <a:gd name="T90" fmla="*/ 334 h 3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8" h="334">
                  <a:moveTo>
                    <a:pt x="288" y="0"/>
                  </a:moveTo>
                  <a:lnTo>
                    <a:pt x="284" y="52"/>
                  </a:lnTo>
                  <a:lnTo>
                    <a:pt x="272" y="98"/>
                  </a:lnTo>
                  <a:lnTo>
                    <a:pt x="254" y="140"/>
                  </a:lnTo>
                  <a:lnTo>
                    <a:pt x="230" y="176"/>
                  </a:lnTo>
                  <a:lnTo>
                    <a:pt x="204" y="208"/>
                  </a:lnTo>
                  <a:lnTo>
                    <a:pt x="174" y="238"/>
                  </a:lnTo>
                  <a:lnTo>
                    <a:pt x="144" y="262"/>
                  </a:lnTo>
                  <a:lnTo>
                    <a:pt x="112" y="282"/>
                  </a:lnTo>
                  <a:lnTo>
                    <a:pt x="84" y="298"/>
                  </a:lnTo>
                  <a:lnTo>
                    <a:pt x="56" y="312"/>
                  </a:lnTo>
                  <a:lnTo>
                    <a:pt x="34" y="322"/>
                  </a:lnTo>
                  <a:lnTo>
                    <a:pt x="16" y="328"/>
                  </a:lnTo>
                  <a:lnTo>
                    <a:pt x="4" y="332"/>
                  </a:lnTo>
                  <a:lnTo>
                    <a:pt x="0" y="334"/>
                  </a:lnTo>
                  <a:lnTo>
                    <a:pt x="4" y="332"/>
                  </a:lnTo>
                  <a:lnTo>
                    <a:pt x="16" y="326"/>
                  </a:lnTo>
                  <a:lnTo>
                    <a:pt x="34" y="318"/>
                  </a:lnTo>
                  <a:lnTo>
                    <a:pt x="56" y="304"/>
                  </a:lnTo>
                  <a:lnTo>
                    <a:pt x="84" y="288"/>
                  </a:lnTo>
                  <a:lnTo>
                    <a:pt x="112" y="266"/>
                  </a:lnTo>
                  <a:lnTo>
                    <a:pt x="142" y="242"/>
                  </a:lnTo>
                  <a:lnTo>
                    <a:pt x="170" y="212"/>
                  </a:lnTo>
                  <a:lnTo>
                    <a:pt x="196" y="180"/>
                  </a:lnTo>
                  <a:lnTo>
                    <a:pt x="220" y="142"/>
                  </a:lnTo>
                  <a:lnTo>
                    <a:pt x="238" y="100"/>
                  </a:lnTo>
                  <a:lnTo>
                    <a:pt x="250" y="54"/>
                  </a:lnTo>
                  <a:lnTo>
                    <a:pt x="254" y="2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>
                <a:alpha val="49019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9181" name="Group 59"/>
          <p:cNvGrpSpPr>
            <a:grpSpLocks/>
          </p:cNvGrpSpPr>
          <p:nvPr/>
        </p:nvGrpSpPr>
        <p:grpSpPr bwMode="auto">
          <a:xfrm rot="3877067" flipV="1">
            <a:off x="1787525" y="4459288"/>
            <a:ext cx="1920875" cy="428625"/>
            <a:chOff x="2290" y="3030"/>
            <a:chExt cx="1832" cy="408"/>
          </a:xfrm>
        </p:grpSpPr>
        <p:sp>
          <p:nvSpPr>
            <p:cNvPr id="49215" name="Freeform 60"/>
            <p:cNvSpPr>
              <a:spLocks/>
            </p:cNvSpPr>
            <p:nvPr/>
          </p:nvSpPr>
          <p:spPr bwMode="gray">
            <a:xfrm>
              <a:off x="2290" y="3030"/>
              <a:ext cx="1832" cy="408"/>
            </a:xfrm>
            <a:custGeom>
              <a:avLst/>
              <a:gdLst>
                <a:gd name="T0" fmla="*/ 1832 w 1832"/>
                <a:gd name="T1" fmla="*/ 32 h 408"/>
                <a:gd name="T2" fmla="*/ 1830 w 1832"/>
                <a:gd name="T3" fmla="*/ 66 h 408"/>
                <a:gd name="T4" fmla="*/ 1814 w 1832"/>
                <a:gd name="T5" fmla="*/ 128 h 408"/>
                <a:gd name="T6" fmla="*/ 1788 w 1832"/>
                <a:gd name="T7" fmla="*/ 188 h 408"/>
                <a:gd name="T8" fmla="*/ 1754 w 1832"/>
                <a:gd name="T9" fmla="*/ 240 h 408"/>
                <a:gd name="T10" fmla="*/ 1712 w 1832"/>
                <a:gd name="T11" fmla="*/ 288 h 408"/>
                <a:gd name="T12" fmla="*/ 1664 w 1832"/>
                <a:gd name="T13" fmla="*/ 330 h 408"/>
                <a:gd name="T14" fmla="*/ 1610 w 1832"/>
                <a:gd name="T15" fmla="*/ 362 h 408"/>
                <a:gd name="T16" fmla="*/ 1550 w 1832"/>
                <a:gd name="T17" fmla="*/ 388 h 408"/>
                <a:gd name="T18" fmla="*/ 1486 w 1832"/>
                <a:gd name="T19" fmla="*/ 402 h 408"/>
                <a:gd name="T20" fmla="*/ 1418 w 1832"/>
                <a:gd name="T21" fmla="*/ 408 h 408"/>
                <a:gd name="T22" fmla="*/ 0 w 1832"/>
                <a:gd name="T23" fmla="*/ 408 h 408"/>
                <a:gd name="T24" fmla="*/ 0 w 1832"/>
                <a:gd name="T25" fmla="*/ 0 h 408"/>
                <a:gd name="T26" fmla="*/ 1832 w 1832"/>
                <a:gd name="T27" fmla="*/ 0 h 408"/>
                <a:gd name="T28" fmla="*/ 1832 w 1832"/>
                <a:gd name="T29" fmla="*/ 32 h 408"/>
                <a:gd name="T30" fmla="*/ 1832 w 1832"/>
                <a:gd name="T31" fmla="*/ 32 h 4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32"/>
                <a:gd name="T49" fmla="*/ 0 h 408"/>
                <a:gd name="T50" fmla="*/ 1832 w 1832"/>
                <a:gd name="T51" fmla="*/ 408 h 40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32" h="408">
                  <a:moveTo>
                    <a:pt x="1832" y="32"/>
                  </a:moveTo>
                  <a:lnTo>
                    <a:pt x="1830" y="66"/>
                  </a:lnTo>
                  <a:lnTo>
                    <a:pt x="1814" y="128"/>
                  </a:lnTo>
                  <a:lnTo>
                    <a:pt x="1788" y="188"/>
                  </a:lnTo>
                  <a:lnTo>
                    <a:pt x="1754" y="240"/>
                  </a:lnTo>
                  <a:lnTo>
                    <a:pt x="1712" y="288"/>
                  </a:lnTo>
                  <a:lnTo>
                    <a:pt x="1664" y="330"/>
                  </a:lnTo>
                  <a:lnTo>
                    <a:pt x="1610" y="362"/>
                  </a:lnTo>
                  <a:lnTo>
                    <a:pt x="1550" y="388"/>
                  </a:lnTo>
                  <a:lnTo>
                    <a:pt x="1486" y="402"/>
                  </a:lnTo>
                  <a:lnTo>
                    <a:pt x="1418" y="408"/>
                  </a:lnTo>
                  <a:lnTo>
                    <a:pt x="0" y="408"/>
                  </a:lnTo>
                  <a:lnTo>
                    <a:pt x="0" y="0"/>
                  </a:lnTo>
                  <a:lnTo>
                    <a:pt x="1832" y="0"/>
                  </a:lnTo>
                  <a:lnTo>
                    <a:pt x="1832" y="32"/>
                  </a:lnTo>
                  <a:close/>
                </a:path>
              </a:pathLst>
            </a:custGeom>
            <a:solidFill>
              <a:srgbClr val="98B5B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216" name="Freeform 61"/>
            <p:cNvSpPr>
              <a:spLocks/>
            </p:cNvSpPr>
            <p:nvPr/>
          </p:nvSpPr>
          <p:spPr bwMode="gray">
            <a:xfrm>
              <a:off x="3810" y="3058"/>
              <a:ext cx="288" cy="334"/>
            </a:xfrm>
            <a:custGeom>
              <a:avLst/>
              <a:gdLst>
                <a:gd name="T0" fmla="*/ 288 w 288"/>
                <a:gd name="T1" fmla="*/ 0 h 334"/>
                <a:gd name="T2" fmla="*/ 284 w 288"/>
                <a:gd name="T3" fmla="*/ 52 h 334"/>
                <a:gd name="T4" fmla="*/ 272 w 288"/>
                <a:gd name="T5" fmla="*/ 98 h 334"/>
                <a:gd name="T6" fmla="*/ 254 w 288"/>
                <a:gd name="T7" fmla="*/ 140 h 334"/>
                <a:gd name="T8" fmla="*/ 230 w 288"/>
                <a:gd name="T9" fmla="*/ 176 h 334"/>
                <a:gd name="T10" fmla="*/ 204 w 288"/>
                <a:gd name="T11" fmla="*/ 208 h 334"/>
                <a:gd name="T12" fmla="*/ 174 w 288"/>
                <a:gd name="T13" fmla="*/ 238 h 334"/>
                <a:gd name="T14" fmla="*/ 144 w 288"/>
                <a:gd name="T15" fmla="*/ 262 h 334"/>
                <a:gd name="T16" fmla="*/ 112 w 288"/>
                <a:gd name="T17" fmla="*/ 282 h 334"/>
                <a:gd name="T18" fmla="*/ 84 w 288"/>
                <a:gd name="T19" fmla="*/ 298 h 334"/>
                <a:gd name="T20" fmla="*/ 56 w 288"/>
                <a:gd name="T21" fmla="*/ 312 h 334"/>
                <a:gd name="T22" fmla="*/ 34 w 288"/>
                <a:gd name="T23" fmla="*/ 322 h 334"/>
                <a:gd name="T24" fmla="*/ 16 w 288"/>
                <a:gd name="T25" fmla="*/ 328 h 334"/>
                <a:gd name="T26" fmla="*/ 4 w 288"/>
                <a:gd name="T27" fmla="*/ 332 h 334"/>
                <a:gd name="T28" fmla="*/ 0 w 288"/>
                <a:gd name="T29" fmla="*/ 334 h 334"/>
                <a:gd name="T30" fmla="*/ 4 w 288"/>
                <a:gd name="T31" fmla="*/ 332 h 334"/>
                <a:gd name="T32" fmla="*/ 16 w 288"/>
                <a:gd name="T33" fmla="*/ 326 h 334"/>
                <a:gd name="T34" fmla="*/ 34 w 288"/>
                <a:gd name="T35" fmla="*/ 318 h 334"/>
                <a:gd name="T36" fmla="*/ 56 w 288"/>
                <a:gd name="T37" fmla="*/ 304 h 334"/>
                <a:gd name="T38" fmla="*/ 84 w 288"/>
                <a:gd name="T39" fmla="*/ 288 h 334"/>
                <a:gd name="T40" fmla="*/ 112 w 288"/>
                <a:gd name="T41" fmla="*/ 266 h 334"/>
                <a:gd name="T42" fmla="*/ 142 w 288"/>
                <a:gd name="T43" fmla="*/ 242 h 334"/>
                <a:gd name="T44" fmla="*/ 170 w 288"/>
                <a:gd name="T45" fmla="*/ 212 h 334"/>
                <a:gd name="T46" fmla="*/ 196 w 288"/>
                <a:gd name="T47" fmla="*/ 180 h 334"/>
                <a:gd name="T48" fmla="*/ 220 w 288"/>
                <a:gd name="T49" fmla="*/ 142 h 334"/>
                <a:gd name="T50" fmla="*/ 238 w 288"/>
                <a:gd name="T51" fmla="*/ 100 h 334"/>
                <a:gd name="T52" fmla="*/ 250 w 288"/>
                <a:gd name="T53" fmla="*/ 54 h 334"/>
                <a:gd name="T54" fmla="*/ 254 w 288"/>
                <a:gd name="T55" fmla="*/ 2 h 334"/>
                <a:gd name="T56" fmla="*/ 288 w 288"/>
                <a:gd name="T57" fmla="*/ 0 h 3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8"/>
                <a:gd name="T88" fmla="*/ 0 h 334"/>
                <a:gd name="T89" fmla="*/ 288 w 288"/>
                <a:gd name="T90" fmla="*/ 334 h 3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8" h="334">
                  <a:moveTo>
                    <a:pt x="288" y="0"/>
                  </a:moveTo>
                  <a:lnTo>
                    <a:pt x="284" y="52"/>
                  </a:lnTo>
                  <a:lnTo>
                    <a:pt x="272" y="98"/>
                  </a:lnTo>
                  <a:lnTo>
                    <a:pt x="254" y="140"/>
                  </a:lnTo>
                  <a:lnTo>
                    <a:pt x="230" y="176"/>
                  </a:lnTo>
                  <a:lnTo>
                    <a:pt x="204" y="208"/>
                  </a:lnTo>
                  <a:lnTo>
                    <a:pt x="174" y="238"/>
                  </a:lnTo>
                  <a:lnTo>
                    <a:pt x="144" y="262"/>
                  </a:lnTo>
                  <a:lnTo>
                    <a:pt x="112" y="282"/>
                  </a:lnTo>
                  <a:lnTo>
                    <a:pt x="84" y="298"/>
                  </a:lnTo>
                  <a:lnTo>
                    <a:pt x="56" y="312"/>
                  </a:lnTo>
                  <a:lnTo>
                    <a:pt x="34" y="322"/>
                  </a:lnTo>
                  <a:lnTo>
                    <a:pt x="16" y="328"/>
                  </a:lnTo>
                  <a:lnTo>
                    <a:pt x="4" y="332"/>
                  </a:lnTo>
                  <a:lnTo>
                    <a:pt x="0" y="334"/>
                  </a:lnTo>
                  <a:lnTo>
                    <a:pt x="4" y="332"/>
                  </a:lnTo>
                  <a:lnTo>
                    <a:pt x="16" y="326"/>
                  </a:lnTo>
                  <a:lnTo>
                    <a:pt x="34" y="318"/>
                  </a:lnTo>
                  <a:lnTo>
                    <a:pt x="56" y="304"/>
                  </a:lnTo>
                  <a:lnTo>
                    <a:pt x="84" y="288"/>
                  </a:lnTo>
                  <a:lnTo>
                    <a:pt x="112" y="266"/>
                  </a:lnTo>
                  <a:lnTo>
                    <a:pt x="142" y="242"/>
                  </a:lnTo>
                  <a:lnTo>
                    <a:pt x="170" y="212"/>
                  </a:lnTo>
                  <a:lnTo>
                    <a:pt x="196" y="180"/>
                  </a:lnTo>
                  <a:lnTo>
                    <a:pt x="220" y="142"/>
                  </a:lnTo>
                  <a:lnTo>
                    <a:pt x="238" y="100"/>
                  </a:lnTo>
                  <a:lnTo>
                    <a:pt x="250" y="54"/>
                  </a:lnTo>
                  <a:lnTo>
                    <a:pt x="254" y="2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>
                <a:alpha val="49019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9182" name="Group 62"/>
          <p:cNvGrpSpPr>
            <a:grpSpLocks/>
          </p:cNvGrpSpPr>
          <p:nvPr/>
        </p:nvGrpSpPr>
        <p:grpSpPr bwMode="auto">
          <a:xfrm>
            <a:off x="1403350" y="2852738"/>
            <a:ext cx="1439863" cy="1439862"/>
            <a:chOff x="1698" y="1417"/>
            <a:chExt cx="907" cy="907"/>
          </a:xfrm>
        </p:grpSpPr>
        <p:sp>
          <p:nvSpPr>
            <p:cNvPr id="49205" name="Oval 63"/>
            <p:cNvSpPr>
              <a:spLocks noChangeArrowheads="1"/>
            </p:cNvSpPr>
            <p:nvPr/>
          </p:nvSpPr>
          <p:spPr bwMode="gray">
            <a:xfrm>
              <a:off x="1698" y="1417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83A6A7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9206" name="Oval 64"/>
            <p:cNvSpPr>
              <a:spLocks noChangeArrowheads="1"/>
            </p:cNvSpPr>
            <p:nvPr/>
          </p:nvSpPr>
          <p:spPr bwMode="gray">
            <a:xfrm>
              <a:off x="1698" y="1417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9207" name="Oval 65"/>
            <p:cNvSpPr>
              <a:spLocks noChangeArrowheads="1"/>
            </p:cNvSpPr>
            <p:nvPr/>
          </p:nvSpPr>
          <p:spPr bwMode="gray">
            <a:xfrm>
              <a:off x="1758" y="147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475A5A"/>
                </a:gs>
                <a:gs pos="50000">
                  <a:srgbClr val="83A6A7"/>
                </a:gs>
                <a:gs pos="100000">
                  <a:srgbClr val="475A5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9208" name="Oval 66"/>
            <p:cNvSpPr>
              <a:spLocks noChangeArrowheads="1"/>
            </p:cNvSpPr>
            <p:nvPr/>
          </p:nvSpPr>
          <p:spPr bwMode="gray">
            <a:xfrm>
              <a:off x="1758" y="1478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53696A"/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49209" name="Oval 67"/>
            <p:cNvSpPr>
              <a:spLocks noChangeArrowheads="1"/>
            </p:cNvSpPr>
            <p:nvPr/>
          </p:nvSpPr>
          <p:spPr bwMode="gray">
            <a:xfrm>
              <a:off x="1797" y="1516"/>
              <a:ext cx="709" cy="709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grpSp>
          <p:nvGrpSpPr>
            <p:cNvPr id="49210" name="Group 68"/>
            <p:cNvGrpSpPr>
              <a:grpSpLocks/>
            </p:cNvGrpSpPr>
            <p:nvPr/>
          </p:nvGrpSpPr>
          <p:grpSpPr bwMode="auto">
            <a:xfrm>
              <a:off x="1808" y="1527"/>
              <a:ext cx="687" cy="688"/>
              <a:chOff x="4166" y="1706"/>
              <a:chExt cx="1252" cy="1252"/>
            </a:xfrm>
          </p:grpSpPr>
          <p:sp>
            <p:nvSpPr>
              <p:cNvPr id="49211" name="Oval 6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0" hangingPunct="0">
                  <a:spcBef>
                    <a:spcPct val="20000"/>
                  </a:spcBef>
                  <a:buFont typeface="Arial" charset="0"/>
                  <a:buChar char="•"/>
                </a:pPr>
                <a:endParaRPr lang="ru-RU"/>
              </a:p>
            </p:txBody>
          </p:sp>
          <p:sp>
            <p:nvSpPr>
              <p:cNvPr id="49212" name="Oval 7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0" hangingPunct="0">
                  <a:spcBef>
                    <a:spcPct val="20000"/>
                  </a:spcBef>
                  <a:buFont typeface="Arial" charset="0"/>
                  <a:buChar char="•"/>
                </a:pPr>
                <a:endParaRPr lang="ru-RU"/>
              </a:p>
            </p:txBody>
          </p:sp>
          <p:sp>
            <p:nvSpPr>
              <p:cNvPr id="49213" name="Oval 7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0" hangingPunct="0">
                  <a:spcBef>
                    <a:spcPct val="20000"/>
                  </a:spcBef>
                  <a:buFont typeface="Arial" charset="0"/>
                  <a:buChar char="•"/>
                </a:pPr>
                <a:endParaRPr lang="ru-RU"/>
              </a:p>
            </p:txBody>
          </p:sp>
          <p:sp>
            <p:nvSpPr>
              <p:cNvPr id="49214" name="Oval 72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0" hangingPunct="0">
                  <a:spcBef>
                    <a:spcPct val="20000"/>
                  </a:spcBef>
                  <a:buFont typeface="Arial" charset="0"/>
                  <a:buChar char="•"/>
                </a:pPr>
                <a:endParaRPr lang="ru-RU"/>
              </a:p>
            </p:txBody>
          </p:sp>
        </p:grpSp>
      </p:grpSp>
      <p:sp>
        <p:nvSpPr>
          <p:cNvPr id="49183" name="Text Box 73"/>
          <p:cNvSpPr txBox="1">
            <a:spLocks noChangeArrowheads="1"/>
          </p:cNvSpPr>
          <p:nvPr/>
        </p:nvSpPr>
        <p:spPr bwMode="auto">
          <a:xfrm>
            <a:off x="1763713" y="220503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003300"/>
                </a:solidFill>
                <a:latin typeface="Verdana" pitchFamily="34" charset="0"/>
              </a:rPr>
              <a:t>200</a:t>
            </a:r>
            <a:r>
              <a:rPr lang="ru-RU" sz="1800">
                <a:solidFill>
                  <a:srgbClr val="003300"/>
                </a:solidFill>
                <a:latin typeface="Verdana" pitchFamily="34" charset="0"/>
              </a:rPr>
              <a:t>9</a:t>
            </a:r>
            <a:endParaRPr lang="en-US" sz="18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49184" name="Text Box 74"/>
          <p:cNvSpPr txBox="1">
            <a:spLocks noChangeArrowheads="1"/>
          </p:cNvSpPr>
          <p:nvPr/>
        </p:nvSpPr>
        <p:spPr bwMode="auto">
          <a:xfrm>
            <a:off x="3276600" y="220503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003300"/>
                </a:solidFill>
                <a:latin typeface="Verdana" pitchFamily="34" charset="0"/>
              </a:rPr>
              <a:t>20</a:t>
            </a:r>
            <a:r>
              <a:rPr lang="ru-RU" sz="1800">
                <a:solidFill>
                  <a:srgbClr val="003300"/>
                </a:solidFill>
                <a:latin typeface="Verdana" pitchFamily="34" charset="0"/>
              </a:rPr>
              <a:t>10</a:t>
            </a:r>
            <a:endParaRPr lang="en-US" sz="18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49185" name="Text Box 75"/>
          <p:cNvSpPr txBox="1">
            <a:spLocks noChangeArrowheads="1"/>
          </p:cNvSpPr>
          <p:nvPr/>
        </p:nvSpPr>
        <p:spPr bwMode="auto">
          <a:xfrm>
            <a:off x="5076825" y="2205038"/>
            <a:ext cx="105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400" b="1">
                <a:solidFill>
                  <a:srgbClr val="003300"/>
                </a:solidFill>
                <a:latin typeface="Verdana" pitchFamily="34" charset="0"/>
              </a:rPr>
              <a:t>2011</a:t>
            </a:r>
            <a:endParaRPr lang="en-US" sz="2400" b="1">
              <a:solidFill>
                <a:srgbClr val="003300"/>
              </a:solidFill>
              <a:latin typeface="Verdana" pitchFamily="34" charset="0"/>
            </a:endParaRPr>
          </a:p>
        </p:txBody>
      </p:sp>
      <p:cxnSp>
        <p:nvCxnSpPr>
          <p:cNvPr id="49186" name="AutoShape 76"/>
          <p:cNvCxnSpPr>
            <a:cxnSpLocks noChangeShapeType="1"/>
          </p:cNvCxnSpPr>
          <p:nvPr/>
        </p:nvCxnSpPr>
        <p:spPr bwMode="auto">
          <a:xfrm>
            <a:off x="900113" y="2420938"/>
            <a:ext cx="8636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9187" name="Text Box 79"/>
          <p:cNvSpPr txBox="1">
            <a:spLocks noChangeArrowheads="1"/>
          </p:cNvSpPr>
          <p:nvPr/>
        </p:nvSpPr>
        <p:spPr bwMode="auto">
          <a:xfrm>
            <a:off x="0" y="3357563"/>
            <a:ext cx="1163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400" b="1">
                <a:solidFill>
                  <a:srgbClr val="003300"/>
                </a:solidFill>
                <a:latin typeface="Verdana" pitchFamily="34" charset="0"/>
              </a:rPr>
              <a:t>109,4</a:t>
            </a:r>
            <a:endParaRPr lang="en-US" sz="24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49188" name="Text Box 80"/>
          <p:cNvSpPr txBox="1">
            <a:spLocks noChangeArrowheads="1"/>
          </p:cNvSpPr>
          <p:nvPr/>
        </p:nvSpPr>
        <p:spPr bwMode="auto">
          <a:xfrm>
            <a:off x="1547813" y="3284538"/>
            <a:ext cx="1163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400" b="1">
                <a:solidFill>
                  <a:srgbClr val="003300"/>
                </a:solidFill>
                <a:latin typeface="Verdana" pitchFamily="34" charset="0"/>
              </a:rPr>
              <a:t>107,0</a:t>
            </a:r>
            <a:endParaRPr lang="en-US" sz="24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49189" name="Text Box 81"/>
          <p:cNvSpPr txBox="1">
            <a:spLocks noChangeArrowheads="1"/>
          </p:cNvSpPr>
          <p:nvPr/>
        </p:nvSpPr>
        <p:spPr bwMode="auto">
          <a:xfrm>
            <a:off x="3276600" y="3284538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400" b="1">
                <a:solidFill>
                  <a:srgbClr val="003300"/>
                </a:solidFill>
                <a:latin typeface="Verdana" pitchFamily="34" charset="0"/>
              </a:rPr>
              <a:t>63,2</a:t>
            </a:r>
            <a:endParaRPr lang="en-US" sz="24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49190" name="Text Box 82"/>
          <p:cNvSpPr txBox="1">
            <a:spLocks noChangeArrowheads="1"/>
          </p:cNvSpPr>
          <p:nvPr/>
        </p:nvSpPr>
        <p:spPr bwMode="auto">
          <a:xfrm>
            <a:off x="5219700" y="3213100"/>
            <a:ext cx="1163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400" b="1">
                <a:solidFill>
                  <a:srgbClr val="003300"/>
                </a:solidFill>
                <a:latin typeface="Verdana" pitchFamily="34" charset="0"/>
              </a:rPr>
              <a:t>146,1</a:t>
            </a:r>
            <a:endParaRPr lang="en-US" sz="24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49191" name="Line 83"/>
          <p:cNvSpPr>
            <a:spLocks noChangeShapeType="1"/>
          </p:cNvSpPr>
          <p:nvPr/>
        </p:nvSpPr>
        <p:spPr bwMode="auto">
          <a:xfrm>
            <a:off x="8027988" y="2349500"/>
            <a:ext cx="1116012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9192" name="Text Box 85"/>
          <p:cNvSpPr txBox="1">
            <a:spLocks noChangeArrowheads="1"/>
          </p:cNvSpPr>
          <p:nvPr/>
        </p:nvSpPr>
        <p:spPr bwMode="auto">
          <a:xfrm>
            <a:off x="7164388" y="2205038"/>
            <a:ext cx="105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400" b="1">
                <a:solidFill>
                  <a:srgbClr val="003300"/>
                </a:solidFill>
                <a:latin typeface="Verdana" pitchFamily="34" charset="0"/>
              </a:rPr>
              <a:t>2012</a:t>
            </a:r>
            <a:endParaRPr lang="en-US" sz="2400" b="1">
              <a:solidFill>
                <a:srgbClr val="003300"/>
              </a:solidFill>
              <a:latin typeface="Verdana" pitchFamily="34" charset="0"/>
            </a:endParaRPr>
          </a:p>
        </p:txBody>
      </p:sp>
      <p:grpSp>
        <p:nvGrpSpPr>
          <p:cNvPr id="49193" name="Group 86"/>
          <p:cNvGrpSpPr>
            <a:grpSpLocks/>
          </p:cNvGrpSpPr>
          <p:nvPr/>
        </p:nvGrpSpPr>
        <p:grpSpPr bwMode="auto">
          <a:xfrm rot="3877067">
            <a:off x="6921500" y="4603751"/>
            <a:ext cx="2160587" cy="557212"/>
            <a:chOff x="2290" y="3030"/>
            <a:chExt cx="1832" cy="408"/>
          </a:xfrm>
        </p:grpSpPr>
        <p:sp>
          <p:nvSpPr>
            <p:cNvPr id="49203" name="Freeform 87"/>
            <p:cNvSpPr>
              <a:spLocks/>
            </p:cNvSpPr>
            <p:nvPr/>
          </p:nvSpPr>
          <p:spPr bwMode="gray">
            <a:xfrm>
              <a:off x="2290" y="3030"/>
              <a:ext cx="1832" cy="408"/>
            </a:xfrm>
            <a:custGeom>
              <a:avLst/>
              <a:gdLst>
                <a:gd name="T0" fmla="*/ 1832 w 1832"/>
                <a:gd name="T1" fmla="*/ 32 h 408"/>
                <a:gd name="T2" fmla="*/ 1830 w 1832"/>
                <a:gd name="T3" fmla="*/ 66 h 408"/>
                <a:gd name="T4" fmla="*/ 1814 w 1832"/>
                <a:gd name="T5" fmla="*/ 128 h 408"/>
                <a:gd name="T6" fmla="*/ 1788 w 1832"/>
                <a:gd name="T7" fmla="*/ 188 h 408"/>
                <a:gd name="T8" fmla="*/ 1754 w 1832"/>
                <a:gd name="T9" fmla="*/ 240 h 408"/>
                <a:gd name="T10" fmla="*/ 1712 w 1832"/>
                <a:gd name="T11" fmla="*/ 288 h 408"/>
                <a:gd name="T12" fmla="*/ 1664 w 1832"/>
                <a:gd name="T13" fmla="*/ 330 h 408"/>
                <a:gd name="T14" fmla="*/ 1610 w 1832"/>
                <a:gd name="T15" fmla="*/ 362 h 408"/>
                <a:gd name="T16" fmla="*/ 1550 w 1832"/>
                <a:gd name="T17" fmla="*/ 388 h 408"/>
                <a:gd name="T18" fmla="*/ 1486 w 1832"/>
                <a:gd name="T19" fmla="*/ 402 h 408"/>
                <a:gd name="T20" fmla="*/ 1418 w 1832"/>
                <a:gd name="T21" fmla="*/ 408 h 408"/>
                <a:gd name="T22" fmla="*/ 0 w 1832"/>
                <a:gd name="T23" fmla="*/ 408 h 408"/>
                <a:gd name="T24" fmla="*/ 0 w 1832"/>
                <a:gd name="T25" fmla="*/ 0 h 408"/>
                <a:gd name="T26" fmla="*/ 1832 w 1832"/>
                <a:gd name="T27" fmla="*/ 0 h 408"/>
                <a:gd name="T28" fmla="*/ 1832 w 1832"/>
                <a:gd name="T29" fmla="*/ 32 h 408"/>
                <a:gd name="T30" fmla="*/ 1832 w 1832"/>
                <a:gd name="T31" fmla="*/ 32 h 4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32"/>
                <a:gd name="T49" fmla="*/ 0 h 408"/>
                <a:gd name="T50" fmla="*/ 1832 w 1832"/>
                <a:gd name="T51" fmla="*/ 408 h 40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32" h="408">
                  <a:moveTo>
                    <a:pt x="1832" y="32"/>
                  </a:moveTo>
                  <a:lnTo>
                    <a:pt x="1830" y="66"/>
                  </a:lnTo>
                  <a:lnTo>
                    <a:pt x="1814" y="128"/>
                  </a:lnTo>
                  <a:lnTo>
                    <a:pt x="1788" y="188"/>
                  </a:lnTo>
                  <a:lnTo>
                    <a:pt x="1754" y="240"/>
                  </a:lnTo>
                  <a:lnTo>
                    <a:pt x="1712" y="288"/>
                  </a:lnTo>
                  <a:lnTo>
                    <a:pt x="1664" y="330"/>
                  </a:lnTo>
                  <a:lnTo>
                    <a:pt x="1610" y="362"/>
                  </a:lnTo>
                  <a:lnTo>
                    <a:pt x="1550" y="388"/>
                  </a:lnTo>
                  <a:lnTo>
                    <a:pt x="1486" y="402"/>
                  </a:lnTo>
                  <a:lnTo>
                    <a:pt x="1418" y="408"/>
                  </a:lnTo>
                  <a:lnTo>
                    <a:pt x="0" y="408"/>
                  </a:lnTo>
                  <a:lnTo>
                    <a:pt x="0" y="0"/>
                  </a:lnTo>
                  <a:lnTo>
                    <a:pt x="1832" y="0"/>
                  </a:lnTo>
                  <a:lnTo>
                    <a:pt x="1832" y="32"/>
                  </a:lnTo>
                  <a:close/>
                </a:path>
              </a:pathLst>
            </a:custGeom>
            <a:solidFill>
              <a:srgbClr val="0066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204" name="Freeform 88"/>
            <p:cNvSpPr>
              <a:spLocks/>
            </p:cNvSpPr>
            <p:nvPr/>
          </p:nvSpPr>
          <p:spPr bwMode="gray">
            <a:xfrm>
              <a:off x="3810" y="3058"/>
              <a:ext cx="288" cy="334"/>
            </a:xfrm>
            <a:custGeom>
              <a:avLst/>
              <a:gdLst>
                <a:gd name="T0" fmla="*/ 288 w 288"/>
                <a:gd name="T1" fmla="*/ 0 h 334"/>
                <a:gd name="T2" fmla="*/ 284 w 288"/>
                <a:gd name="T3" fmla="*/ 52 h 334"/>
                <a:gd name="T4" fmla="*/ 272 w 288"/>
                <a:gd name="T5" fmla="*/ 98 h 334"/>
                <a:gd name="T6" fmla="*/ 254 w 288"/>
                <a:gd name="T7" fmla="*/ 140 h 334"/>
                <a:gd name="T8" fmla="*/ 230 w 288"/>
                <a:gd name="T9" fmla="*/ 176 h 334"/>
                <a:gd name="T10" fmla="*/ 204 w 288"/>
                <a:gd name="T11" fmla="*/ 208 h 334"/>
                <a:gd name="T12" fmla="*/ 174 w 288"/>
                <a:gd name="T13" fmla="*/ 238 h 334"/>
                <a:gd name="T14" fmla="*/ 144 w 288"/>
                <a:gd name="T15" fmla="*/ 262 h 334"/>
                <a:gd name="T16" fmla="*/ 112 w 288"/>
                <a:gd name="T17" fmla="*/ 282 h 334"/>
                <a:gd name="T18" fmla="*/ 84 w 288"/>
                <a:gd name="T19" fmla="*/ 298 h 334"/>
                <a:gd name="T20" fmla="*/ 56 w 288"/>
                <a:gd name="T21" fmla="*/ 312 h 334"/>
                <a:gd name="T22" fmla="*/ 34 w 288"/>
                <a:gd name="T23" fmla="*/ 322 h 334"/>
                <a:gd name="T24" fmla="*/ 16 w 288"/>
                <a:gd name="T25" fmla="*/ 328 h 334"/>
                <a:gd name="T26" fmla="*/ 4 w 288"/>
                <a:gd name="T27" fmla="*/ 332 h 334"/>
                <a:gd name="T28" fmla="*/ 0 w 288"/>
                <a:gd name="T29" fmla="*/ 334 h 334"/>
                <a:gd name="T30" fmla="*/ 4 w 288"/>
                <a:gd name="T31" fmla="*/ 332 h 334"/>
                <a:gd name="T32" fmla="*/ 16 w 288"/>
                <a:gd name="T33" fmla="*/ 326 h 334"/>
                <a:gd name="T34" fmla="*/ 34 w 288"/>
                <a:gd name="T35" fmla="*/ 318 h 334"/>
                <a:gd name="T36" fmla="*/ 56 w 288"/>
                <a:gd name="T37" fmla="*/ 304 h 334"/>
                <a:gd name="T38" fmla="*/ 84 w 288"/>
                <a:gd name="T39" fmla="*/ 288 h 334"/>
                <a:gd name="T40" fmla="*/ 112 w 288"/>
                <a:gd name="T41" fmla="*/ 266 h 334"/>
                <a:gd name="T42" fmla="*/ 142 w 288"/>
                <a:gd name="T43" fmla="*/ 242 h 334"/>
                <a:gd name="T44" fmla="*/ 170 w 288"/>
                <a:gd name="T45" fmla="*/ 212 h 334"/>
                <a:gd name="T46" fmla="*/ 196 w 288"/>
                <a:gd name="T47" fmla="*/ 180 h 334"/>
                <a:gd name="T48" fmla="*/ 220 w 288"/>
                <a:gd name="T49" fmla="*/ 142 h 334"/>
                <a:gd name="T50" fmla="*/ 238 w 288"/>
                <a:gd name="T51" fmla="*/ 100 h 334"/>
                <a:gd name="T52" fmla="*/ 250 w 288"/>
                <a:gd name="T53" fmla="*/ 54 h 334"/>
                <a:gd name="T54" fmla="*/ 254 w 288"/>
                <a:gd name="T55" fmla="*/ 2 h 334"/>
                <a:gd name="T56" fmla="*/ 288 w 288"/>
                <a:gd name="T57" fmla="*/ 0 h 3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8"/>
                <a:gd name="T88" fmla="*/ 0 h 334"/>
                <a:gd name="T89" fmla="*/ 288 w 288"/>
                <a:gd name="T90" fmla="*/ 334 h 3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8" h="334">
                  <a:moveTo>
                    <a:pt x="288" y="0"/>
                  </a:moveTo>
                  <a:lnTo>
                    <a:pt x="284" y="52"/>
                  </a:lnTo>
                  <a:lnTo>
                    <a:pt x="272" y="98"/>
                  </a:lnTo>
                  <a:lnTo>
                    <a:pt x="254" y="140"/>
                  </a:lnTo>
                  <a:lnTo>
                    <a:pt x="230" y="176"/>
                  </a:lnTo>
                  <a:lnTo>
                    <a:pt x="204" y="208"/>
                  </a:lnTo>
                  <a:lnTo>
                    <a:pt x="174" y="238"/>
                  </a:lnTo>
                  <a:lnTo>
                    <a:pt x="144" y="262"/>
                  </a:lnTo>
                  <a:lnTo>
                    <a:pt x="112" y="282"/>
                  </a:lnTo>
                  <a:lnTo>
                    <a:pt x="84" y="298"/>
                  </a:lnTo>
                  <a:lnTo>
                    <a:pt x="56" y="312"/>
                  </a:lnTo>
                  <a:lnTo>
                    <a:pt x="34" y="322"/>
                  </a:lnTo>
                  <a:lnTo>
                    <a:pt x="16" y="328"/>
                  </a:lnTo>
                  <a:lnTo>
                    <a:pt x="4" y="332"/>
                  </a:lnTo>
                  <a:lnTo>
                    <a:pt x="0" y="334"/>
                  </a:lnTo>
                  <a:lnTo>
                    <a:pt x="4" y="332"/>
                  </a:lnTo>
                  <a:lnTo>
                    <a:pt x="16" y="326"/>
                  </a:lnTo>
                  <a:lnTo>
                    <a:pt x="34" y="318"/>
                  </a:lnTo>
                  <a:lnTo>
                    <a:pt x="56" y="304"/>
                  </a:lnTo>
                  <a:lnTo>
                    <a:pt x="84" y="288"/>
                  </a:lnTo>
                  <a:lnTo>
                    <a:pt x="112" y="266"/>
                  </a:lnTo>
                  <a:lnTo>
                    <a:pt x="142" y="242"/>
                  </a:lnTo>
                  <a:lnTo>
                    <a:pt x="170" y="212"/>
                  </a:lnTo>
                  <a:lnTo>
                    <a:pt x="196" y="180"/>
                  </a:lnTo>
                  <a:lnTo>
                    <a:pt x="220" y="142"/>
                  </a:lnTo>
                  <a:lnTo>
                    <a:pt x="238" y="100"/>
                  </a:lnTo>
                  <a:lnTo>
                    <a:pt x="250" y="54"/>
                  </a:lnTo>
                  <a:lnTo>
                    <a:pt x="254" y="2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>
                <a:alpha val="49019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9194" name="Group 89"/>
          <p:cNvGrpSpPr>
            <a:grpSpLocks/>
          </p:cNvGrpSpPr>
          <p:nvPr/>
        </p:nvGrpSpPr>
        <p:grpSpPr bwMode="auto">
          <a:xfrm rot="3877067" flipV="1">
            <a:off x="7240588" y="4462463"/>
            <a:ext cx="1920875" cy="428625"/>
            <a:chOff x="2290" y="3030"/>
            <a:chExt cx="1832" cy="408"/>
          </a:xfrm>
        </p:grpSpPr>
        <p:sp>
          <p:nvSpPr>
            <p:cNvPr id="49201" name="Freeform 90"/>
            <p:cNvSpPr>
              <a:spLocks/>
            </p:cNvSpPr>
            <p:nvPr/>
          </p:nvSpPr>
          <p:spPr bwMode="gray">
            <a:xfrm>
              <a:off x="2290" y="3030"/>
              <a:ext cx="1832" cy="408"/>
            </a:xfrm>
            <a:custGeom>
              <a:avLst/>
              <a:gdLst>
                <a:gd name="T0" fmla="*/ 1832 w 1832"/>
                <a:gd name="T1" fmla="*/ 32 h 408"/>
                <a:gd name="T2" fmla="*/ 1830 w 1832"/>
                <a:gd name="T3" fmla="*/ 66 h 408"/>
                <a:gd name="T4" fmla="*/ 1814 w 1832"/>
                <a:gd name="T5" fmla="*/ 128 h 408"/>
                <a:gd name="T6" fmla="*/ 1788 w 1832"/>
                <a:gd name="T7" fmla="*/ 188 h 408"/>
                <a:gd name="T8" fmla="*/ 1754 w 1832"/>
                <a:gd name="T9" fmla="*/ 240 h 408"/>
                <a:gd name="T10" fmla="*/ 1712 w 1832"/>
                <a:gd name="T11" fmla="*/ 288 h 408"/>
                <a:gd name="T12" fmla="*/ 1664 w 1832"/>
                <a:gd name="T13" fmla="*/ 330 h 408"/>
                <a:gd name="T14" fmla="*/ 1610 w 1832"/>
                <a:gd name="T15" fmla="*/ 362 h 408"/>
                <a:gd name="T16" fmla="*/ 1550 w 1832"/>
                <a:gd name="T17" fmla="*/ 388 h 408"/>
                <a:gd name="T18" fmla="*/ 1486 w 1832"/>
                <a:gd name="T19" fmla="*/ 402 h 408"/>
                <a:gd name="T20" fmla="*/ 1418 w 1832"/>
                <a:gd name="T21" fmla="*/ 408 h 408"/>
                <a:gd name="T22" fmla="*/ 0 w 1832"/>
                <a:gd name="T23" fmla="*/ 408 h 408"/>
                <a:gd name="T24" fmla="*/ 0 w 1832"/>
                <a:gd name="T25" fmla="*/ 0 h 408"/>
                <a:gd name="T26" fmla="*/ 1832 w 1832"/>
                <a:gd name="T27" fmla="*/ 0 h 408"/>
                <a:gd name="T28" fmla="*/ 1832 w 1832"/>
                <a:gd name="T29" fmla="*/ 32 h 408"/>
                <a:gd name="T30" fmla="*/ 1832 w 1832"/>
                <a:gd name="T31" fmla="*/ 32 h 4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32"/>
                <a:gd name="T49" fmla="*/ 0 h 408"/>
                <a:gd name="T50" fmla="*/ 1832 w 1832"/>
                <a:gd name="T51" fmla="*/ 408 h 40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32" h="408">
                  <a:moveTo>
                    <a:pt x="1832" y="32"/>
                  </a:moveTo>
                  <a:lnTo>
                    <a:pt x="1830" y="66"/>
                  </a:lnTo>
                  <a:lnTo>
                    <a:pt x="1814" y="128"/>
                  </a:lnTo>
                  <a:lnTo>
                    <a:pt x="1788" y="188"/>
                  </a:lnTo>
                  <a:lnTo>
                    <a:pt x="1754" y="240"/>
                  </a:lnTo>
                  <a:lnTo>
                    <a:pt x="1712" y="288"/>
                  </a:lnTo>
                  <a:lnTo>
                    <a:pt x="1664" y="330"/>
                  </a:lnTo>
                  <a:lnTo>
                    <a:pt x="1610" y="362"/>
                  </a:lnTo>
                  <a:lnTo>
                    <a:pt x="1550" y="388"/>
                  </a:lnTo>
                  <a:lnTo>
                    <a:pt x="1486" y="402"/>
                  </a:lnTo>
                  <a:lnTo>
                    <a:pt x="1418" y="408"/>
                  </a:lnTo>
                  <a:lnTo>
                    <a:pt x="0" y="408"/>
                  </a:lnTo>
                  <a:lnTo>
                    <a:pt x="0" y="0"/>
                  </a:lnTo>
                  <a:lnTo>
                    <a:pt x="1832" y="0"/>
                  </a:lnTo>
                  <a:lnTo>
                    <a:pt x="1832" y="32"/>
                  </a:lnTo>
                  <a:close/>
                </a:path>
              </a:pathLst>
            </a:custGeom>
            <a:solidFill>
              <a:srgbClr val="6699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202" name="Freeform 91"/>
            <p:cNvSpPr>
              <a:spLocks/>
            </p:cNvSpPr>
            <p:nvPr/>
          </p:nvSpPr>
          <p:spPr bwMode="gray">
            <a:xfrm>
              <a:off x="3810" y="3058"/>
              <a:ext cx="288" cy="334"/>
            </a:xfrm>
            <a:custGeom>
              <a:avLst/>
              <a:gdLst>
                <a:gd name="T0" fmla="*/ 288 w 288"/>
                <a:gd name="T1" fmla="*/ 0 h 334"/>
                <a:gd name="T2" fmla="*/ 284 w 288"/>
                <a:gd name="T3" fmla="*/ 52 h 334"/>
                <a:gd name="T4" fmla="*/ 272 w 288"/>
                <a:gd name="T5" fmla="*/ 98 h 334"/>
                <a:gd name="T6" fmla="*/ 254 w 288"/>
                <a:gd name="T7" fmla="*/ 140 h 334"/>
                <a:gd name="T8" fmla="*/ 230 w 288"/>
                <a:gd name="T9" fmla="*/ 176 h 334"/>
                <a:gd name="T10" fmla="*/ 204 w 288"/>
                <a:gd name="T11" fmla="*/ 208 h 334"/>
                <a:gd name="T12" fmla="*/ 174 w 288"/>
                <a:gd name="T13" fmla="*/ 238 h 334"/>
                <a:gd name="T14" fmla="*/ 144 w 288"/>
                <a:gd name="T15" fmla="*/ 262 h 334"/>
                <a:gd name="T16" fmla="*/ 112 w 288"/>
                <a:gd name="T17" fmla="*/ 282 h 334"/>
                <a:gd name="T18" fmla="*/ 84 w 288"/>
                <a:gd name="T19" fmla="*/ 298 h 334"/>
                <a:gd name="T20" fmla="*/ 56 w 288"/>
                <a:gd name="T21" fmla="*/ 312 h 334"/>
                <a:gd name="T22" fmla="*/ 34 w 288"/>
                <a:gd name="T23" fmla="*/ 322 h 334"/>
                <a:gd name="T24" fmla="*/ 16 w 288"/>
                <a:gd name="T25" fmla="*/ 328 h 334"/>
                <a:gd name="T26" fmla="*/ 4 w 288"/>
                <a:gd name="T27" fmla="*/ 332 h 334"/>
                <a:gd name="T28" fmla="*/ 0 w 288"/>
                <a:gd name="T29" fmla="*/ 334 h 334"/>
                <a:gd name="T30" fmla="*/ 4 w 288"/>
                <a:gd name="T31" fmla="*/ 332 h 334"/>
                <a:gd name="T32" fmla="*/ 16 w 288"/>
                <a:gd name="T33" fmla="*/ 326 h 334"/>
                <a:gd name="T34" fmla="*/ 34 w 288"/>
                <a:gd name="T35" fmla="*/ 318 h 334"/>
                <a:gd name="T36" fmla="*/ 56 w 288"/>
                <a:gd name="T37" fmla="*/ 304 h 334"/>
                <a:gd name="T38" fmla="*/ 84 w 288"/>
                <a:gd name="T39" fmla="*/ 288 h 334"/>
                <a:gd name="T40" fmla="*/ 112 w 288"/>
                <a:gd name="T41" fmla="*/ 266 h 334"/>
                <a:gd name="T42" fmla="*/ 142 w 288"/>
                <a:gd name="T43" fmla="*/ 242 h 334"/>
                <a:gd name="T44" fmla="*/ 170 w 288"/>
                <a:gd name="T45" fmla="*/ 212 h 334"/>
                <a:gd name="T46" fmla="*/ 196 w 288"/>
                <a:gd name="T47" fmla="*/ 180 h 334"/>
                <a:gd name="T48" fmla="*/ 220 w 288"/>
                <a:gd name="T49" fmla="*/ 142 h 334"/>
                <a:gd name="T50" fmla="*/ 238 w 288"/>
                <a:gd name="T51" fmla="*/ 100 h 334"/>
                <a:gd name="T52" fmla="*/ 250 w 288"/>
                <a:gd name="T53" fmla="*/ 54 h 334"/>
                <a:gd name="T54" fmla="*/ 254 w 288"/>
                <a:gd name="T55" fmla="*/ 2 h 334"/>
                <a:gd name="T56" fmla="*/ 288 w 288"/>
                <a:gd name="T57" fmla="*/ 0 h 3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8"/>
                <a:gd name="T88" fmla="*/ 0 h 334"/>
                <a:gd name="T89" fmla="*/ 288 w 288"/>
                <a:gd name="T90" fmla="*/ 334 h 3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8" h="334">
                  <a:moveTo>
                    <a:pt x="288" y="0"/>
                  </a:moveTo>
                  <a:lnTo>
                    <a:pt x="284" y="52"/>
                  </a:lnTo>
                  <a:lnTo>
                    <a:pt x="272" y="98"/>
                  </a:lnTo>
                  <a:lnTo>
                    <a:pt x="254" y="140"/>
                  </a:lnTo>
                  <a:lnTo>
                    <a:pt x="230" y="176"/>
                  </a:lnTo>
                  <a:lnTo>
                    <a:pt x="204" y="208"/>
                  </a:lnTo>
                  <a:lnTo>
                    <a:pt x="174" y="238"/>
                  </a:lnTo>
                  <a:lnTo>
                    <a:pt x="144" y="262"/>
                  </a:lnTo>
                  <a:lnTo>
                    <a:pt x="112" y="282"/>
                  </a:lnTo>
                  <a:lnTo>
                    <a:pt x="84" y="298"/>
                  </a:lnTo>
                  <a:lnTo>
                    <a:pt x="56" y="312"/>
                  </a:lnTo>
                  <a:lnTo>
                    <a:pt x="34" y="322"/>
                  </a:lnTo>
                  <a:lnTo>
                    <a:pt x="16" y="328"/>
                  </a:lnTo>
                  <a:lnTo>
                    <a:pt x="4" y="332"/>
                  </a:lnTo>
                  <a:lnTo>
                    <a:pt x="0" y="334"/>
                  </a:lnTo>
                  <a:lnTo>
                    <a:pt x="4" y="332"/>
                  </a:lnTo>
                  <a:lnTo>
                    <a:pt x="16" y="326"/>
                  </a:lnTo>
                  <a:lnTo>
                    <a:pt x="34" y="318"/>
                  </a:lnTo>
                  <a:lnTo>
                    <a:pt x="56" y="304"/>
                  </a:lnTo>
                  <a:lnTo>
                    <a:pt x="84" y="288"/>
                  </a:lnTo>
                  <a:lnTo>
                    <a:pt x="112" y="266"/>
                  </a:lnTo>
                  <a:lnTo>
                    <a:pt x="142" y="242"/>
                  </a:lnTo>
                  <a:lnTo>
                    <a:pt x="170" y="212"/>
                  </a:lnTo>
                  <a:lnTo>
                    <a:pt x="196" y="180"/>
                  </a:lnTo>
                  <a:lnTo>
                    <a:pt x="220" y="142"/>
                  </a:lnTo>
                  <a:lnTo>
                    <a:pt x="238" y="100"/>
                  </a:lnTo>
                  <a:lnTo>
                    <a:pt x="250" y="54"/>
                  </a:lnTo>
                  <a:lnTo>
                    <a:pt x="254" y="2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>
                <a:alpha val="49019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9195" name="Oval 92"/>
          <p:cNvSpPr>
            <a:spLocks noChangeArrowheads="1"/>
          </p:cNvSpPr>
          <p:nvPr/>
        </p:nvSpPr>
        <p:spPr bwMode="gray">
          <a:xfrm>
            <a:off x="6948488" y="2636838"/>
            <a:ext cx="1730375" cy="1727200"/>
          </a:xfrm>
          <a:prstGeom prst="ellipse">
            <a:avLst/>
          </a:prstGeom>
          <a:gradFill rotWithShape="1">
            <a:gsLst>
              <a:gs pos="0">
                <a:srgbClr val="3399FF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49196" name="Oval 93"/>
          <p:cNvSpPr>
            <a:spLocks noChangeArrowheads="1"/>
          </p:cNvSpPr>
          <p:nvPr/>
        </p:nvSpPr>
        <p:spPr bwMode="gray">
          <a:xfrm>
            <a:off x="7143750" y="2857500"/>
            <a:ext cx="1217613" cy="1192213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49197" name="Text Box 94"/>
          <p:cNvSpPr txBox="1">
            <a:spLocks noChangeArrowheads="1"/>
          </p:cNvSpPr>
          <p:nvPr/>
        </p:nvSpPr>
        <p:spPr bwMode="auto">
          <a:xfrm>
            <a:off x="7380288" y="3213100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400" b="1">
                <a:solidFill>
                  <a:srgbClr val="003300"/>
                </a:solidFill>
                <a:latin typeface="Verdana" pitchFamily="34" charset="0"/>
              </a:rPr>
              <a:t>95,6</a:t>
            </a:r>
            <a:endParaRPr lang="en-US" sz="2400" b="1">
              <a:solidFill>
                <a:srgbClr val="003300"/>
              </a:solidFill>
              <a:latin typeface="Verdana" pitchFamily="34" charset="0"/>
            </a:endParaRPr>
          </a:p>
        </p:txBody>
      </p:sp>
      <p:cxnSp>
        <p:nvCxnSpPr>
          <p:cNvPr id="49198" name="AutoShape 76"/>
          <p:cNvCxnSpPr>
            <a:cxnSpLocks noChangeShapeType="1"/>
          </p:cNvCxnSpPr>
          <p:nvPr/>
        </p:nvCxnSpPr>
        <p:spPr bwMode="auto">
          <a:xfrm>
            <a:off x="2484438" y="2420938"/>
            <a:ext cx="8636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49199" name="AutoShape 76"/>
          <p:cNvCxnSpPr>
            <a:cxnSpLocks noChangeShapeType="1"/>
          </p:cNvCxnSpPr>
          <p:nvPr/>
        </p:nvCxnSpPr>
        <p:spPr bwMode="auto">
          <a:xfrm>
            <a:off x="4140200" y="2420938"/>
            <a:ext cx="8636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49200" name="AutoShape 76"/>
          <p:cNvCxnSpPr>
            <a:cxnSpLocks noChangeShapeType="1"/>
          </p:cNvCxnSpPr>
          <p:nvPr/>
        </p:nvCxnSpPr>
        <p:spPr bwMode="auto">
          <a:xfrm>
            <a:off x="6156325" y="2420938"/>
            <a:ext cx="8636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1" descr="Уборка картофел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2" descr="Вспашк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13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Номер слайда 6"/>
          <p:cNvSpPr txBox="1">
            <a:spLocks noGrp="1"/>
          </p:cNvSpPr>
          <p:nvPr/>
        </p:nvSpPr>
        <p:spPr bwMode="auto">
          <a:xfrm>
            <a:off x="6786563" y="635793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E0D8F3BD-4CFF-4F89-A2A1-C22267EB4326}" type="slidenum">
              <a:rPr lang="ru-RU" sz="1800">
                <a:solidFill>
                  <a:srgbClr val="898989"/>
                </a:solidFill>
              </a:rPr>
              <a:pPr algn="r"/>
              <a:t>19</a:t>
            </a:fld>
            <a:endParaRPr lang="ru-RU" sz="1800">
              <a:solidFill>
                <a:srgbClr val="898989"/>
              </a:solidFill>
            </a:endParaRPr>
          </a:p>
        </p:txBody>
      </p:sp>
      <p:graphicFrame>
        <p:nvGraphicFramePr>
          <p:cNvPr id="10511" name="Group 271"/>
          <p:cNvGraphicFramePr>
            <a:graphicFrameLocks noGrp="1"/>
          </p:cNvGraphicFramePr>
          <p:nvPr/>
        </p:nvGraphicFramePr>
        <p:xfrm>
          <a:off x="395288" y="1720850"/>
          <a:ext cx="8352928" cy="4965301"/>
        </p:xfrm>
        <a:graphic>
          <a:graphicData uri="http://schemas.openxmlformats.org/drawingml/2006/table">
            <a:tbl>
              <a:tblPr/>
              <a:tblGrid>
                <a:gridCol w="4409463"/>
                <a:gridCol w="1550915"/>
                <a:gridCol w="2392550"/>
              </a:tblGrid>
              <a:tr h="6728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68263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поселения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ЛПХ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385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А- Базарское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30,90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377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Аттиковское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29,66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3838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Байгуловское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26,01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3838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Еметкинское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40,90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385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Карачевское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21,95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3838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Карамышевское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30,62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3838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Козловское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112,76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3823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Солдыбаевское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37,78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385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Тюрлеминское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77,46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3838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Янгильдинское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135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23,81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4404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 району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2547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431,85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2" name="Скругленный прямоугольник 8"/>
          <p:cNvSpPr/>
          <p:nvPr/>
        </p:nvSpPr>
        <p:spPr>
          <a:xfrm>
            <a:off x="250825" y="188913"/>
            <a:ext cx="8569325" cy="1295400"/>
          </a:xfrm>
          <a:prstGeom prst="roundRect">
            <a:avLst/>
          </a:prstGeom>
          <a:gradFill>
            <a:gsLst>
              <a:gs pos="0">
                <a:srgbClr val="DDEBCF">
                  <a:alpha val="90000"/>
                </a:srgbClr>
              </a:gs>
              <a:gs pos="50000">
                <a:srgbClr val="9CB86E"/>
              </a:gs>
              <a:gs pos="100000">
                <a:srgbClr val="156B13"/>
              </a:gs>
            </a:gsLst>
            <a:path path="rect">
              <a:fillToRect l="100000" t="100000"/>
            </a:path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F4EE00"/>
                </a:solidFill>
              </a:rPr>
              <a:t>Выделено кредитов личным подсобным хозяйствам Козловского района за 2006-2012 г.г.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85000"/>
            <a:lumOff val="15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88" y="214313"/>
            <a:ext cx="8501062" cy="7080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Доходы консолидированного бюджета Козловского района,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 том числе собственные, млн.руб.</a:t>
            </a:r>
          </a:p>
        </p:txBody>
      </p:sp>
      <p:sp>
        <p:nvSpPr>
          <p:cNvPr id="1029" name="Номер слайда 6"/>
          <p:cNvSpPr txBox="1">
            <a:spLocks noGrp="1"/>
          </p:cNvSpPr>
          <p:nvPr/>
        </p:nvSpPr>
        <p:spPr bwMode="auto">
          <a:xfrm>
            <a:off x="6786563" y="635793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1BB4EBE8-A667-45A2-945B-348F13858CF1}" type="slidenum">
              <a:rPr lang="ru-RU" sz="1800">
                <a:solidFill>
                  <a:srgbClr val="898989"/>
                </a:solidFill>
              </a:rPr>
              <a:pPr algn="r"/>
              <a:t>2</a:t>
            </a:fld>
            <a:endParaRPr lang="ru-RU" sz="1800">
              <a:solidFill>
                <a:srgbClr val="898989"/>
              </a:solidFill>
            </a:endParaRPr>
          </a:p>
        </p:txBody>
      </p:sp>
      <p:graphicFrame>
        <p:nvGraphicFramePr>
          <p:cNvPr id="1026" name="Object 25"/>
          <p:cNvGraphicFramePr>
            <a:graphicFrameLocks noChangeAspect="1"/>
          </p:cNvGraphicFramePr>
          <p:nvPr/>
        </p:nvGraphicFramePr>
        <p:xfrm>
          <a:off x="684213" y="981075"/>
          <a:ext cx="7897812" cy="5657850"/>
        </p:xfrm>
        <a:graphic>
          <a:graphicData uri="http://schemas.openxmlformats.org/presentationml/2006/ole">
            <p:oleObj spid="_x0000_s1026" r:id="rId4" imgW="7901101" imgH="5657578" progId="Excel.Sheet.8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08025"/>
          </a:xfrm>
          <a:prstGeom prst="rect">
            <a:avLst/>
          </a:prstGeom>
          <a:gradFill flip="none" rotWithShape="1">
            <a:gsLst>
              <a:gs pos="1000">
                <a:srgbClr val="000082">
                  <a:alpha val="88000"/>
                </a:srgbClr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81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7AFAEB"/>
                </a:solidFill>
                <a:latin typeface="Calibri" pitchFamily="34" charset="0"/>
              </a:rPr>
              <a:t>Объем инвестиций за счет всех источников финансирования, с учетом ввода индивидуального жилья, млн.руб.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7938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fld id="{C44BF1BD-3129-496E-840D-BEE7CDC68562}" type="slidenum">
              <a:rPr lang="ru-RU" sz="1800">
                <a:solidFill>
                  <a:srgbClr val="898989"/>
                </a:solidFill>
                <a:latin typeface="+mn-lt"/>
              </a:rPr>
              <a:pPr eaLnBrk="0" hangingPunct="0">
                <a:spcBef>
                  <a:spcPct val="20000"/>
                </a:spcBef>
                <a:buFont typeface="Arial" charset="0"/>
                <a:buChar char="•"/>
                <a:defRPr/>
              </a:pPr>
              <a:t>20</a:t>
            </a:fld>
            <a:endParaRPr lang="ru-RU" sz="1800">
              <a:solidFill>
                <a:srgbClr val="898989"/>
              </a:solidFill>
              <a:latin typeface="+mn-lt"/>
            </a:endParaRPr>
          </a:p>
        </p:txBody>
      </p:sp>
      <p:graphicFrame>
        <p:nvGraphicFramePr>
          <p:cNvPr id="6146" name="Object 23"/>
          <p:cNvGraphicFramePr>
            <a:graphicFrameLocks noChangeAspect="1"/>
          </p:cNvGraphicFramePr>
          <p:nvPr/>
        </p:nvGraphicFramePr>
        <p:xfrm>
          <a:off x="827088" y="1412875"/>
          <a:ext cx="7477125" cy="5243513"/>
        </p:xfrm>
        <a:graphic>
          <a:graphicData uri="http://schemas.openxmlformats.org/presentationml/2006/ole">
            <p:oleObj spid="_x0000_s6146" r:id="rId3" imgW="7474344" imgH="5243014" progId="Excel.Sheet.8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5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349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  <a:latin typeface="Calibri" pitchFamily="34" charset="0"/>
              </a:rPr>
              <a:t>Объем ввода жилья в Козловском районе, тыс.кв.м.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7288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fld id="{A8176C12-CFB8-4F66-B93C-7877B655F555}" type="slidenum">
              <a:rPr lang="ru-RU" sz="1800">
                <a:solidFill>
                  <a:srgbClr val="898989"/>
                </a:solidFill>
                <a:latin typeface="+mn-lt"/>
              </a:rPr>
              <a:pPr eaLnBrk="0" hangingPunct="0">
                <a:spcBef>
                  <a:spcPct val="20000"/>
                </a:spcBef>
                <a:buFont typeface="Arial" charset="0"/>
                <a:buChar char="•"/>
                <a:defRPr/>
              </a:pPr>
              <a:t>21</a:t>
            </a:fld>
            <a:endParaRPr lang="ru-RU" sz="180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55300" name="AutoShape 18"/>
          <p:cNvSpPr>
            <a:spLocks noChangeArrowheads="1"/>
          </p:cNvSpPr>
          <p:nvPr/>
        </p:nvSpPr>
        <p:spPr bwMode="gray">
          <a:xfrm>
            <a:off x="4427538" y="1844675"/>
            <a:ext cx="423862" cy="493713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12307" name="Oval 19"/>
          <p:cNvSpPr>
            <a:spLocks noChangeArrowheads="1"/>
          </p:cNvSpPr>
          <p:nvPr/>
        </p:nvSpPr>
        <p:spPr bwMode="gray">
          <a:xfrm>
            <a:off x="4918075" y="1195388"/>
            <a:ext cx="1814513" cy="185102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/>
          </a:p>
        </p:txBody>
      </p:sp>
      <p:sp>
        <p:nvSpPr>
          <p:cNvPr id="12308" name="Oval 20"/>
          <p:cNvSpPr>
            <a:spLocks noChangeArrowheads="1"/>
          </p:cNvSpPr>
          <p:nvPr/>
        </p:nvSpPr>
        <p:spPr bwMode="gray">
          <a:xfrm>
            <a:off x="4918075" y="1195388"/>
            <a:ext cx="1814513" cy="1851025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/>
          </a:p>
        </p:txBody>
      </p:sp>
      <p:sp>
        <p:nvSpPr>
          <p:cNvPr id="12309" name="Oval 21"/>
          <p:cNvSpPr>
            <a:spLocks noChangeArrowheads="1"/>
          </p:cNvSpPr>
          <p:nvPr/>
        </p:nvSpPr>
        <p:spPr bwMode="gray">
          <a:xfrm>
            <a:off x="5037138" y="1317625"/>
            <a:ext cx="1576387" cy="160813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/>
          </a:p>
        </p:txBody>
      </p:sp>
      <p:sp>
        <p:nvSpPr>
          <p:cNvPr id="12310" name="Oval 22"/>
          <p:cNvSpPr>
            <a:spLocks noChangeArrowheads="1"/>
          </p:cNvSpPr>
          <p:nvPr/>
        </p:nvSpPr>
        <p:spPr bwMode="gray">
          <a:xfrm>
            <a:off x="5064125" y="1327150"/>
            <a:ext cx="1576388" cy="160813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/>
          </a:p>
        </p:txBody>
      </p:sp>
      <p:sp>
        <p:nvSpPr>
          <p:cNvPr id="55305" name="Oval 23"/>
          <p:cNvSpPr>
            <a:spLocks noChangeArrowheads="1"/>
          </p:cNvSpPr>
          <p:nvPr/>
        </p:nvSpPr>
        <p:spPr bwMode="gray">
          <a:xfrm>
            <a:off x="5122863" y="1397000"/>
            <a:ext cx="1419225" cy="1447800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12322" name="Oval 34"/>
          <p:cNvSpPr>
            <a:spLocks noChangeArrowheads="1"/>
          </p:cNvSpPr>
          <p:nvPr/>
        </p:nvSpPr>
        <p:spPr bwMode="gray">
          <a:xfrm>
            <a:off x="395288" y="1125538"/>
            <a:ext cx="1812925" cy="1851025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/>
          </a:p>
        </p:txBody>
      </p:sp>
      <p:sp>
        <p:nvSpPr>
          <p:cNvPr id="12323" name="Oval 35"/>
          <p:cNvSpPr>
            <a:spLocks noChangeArrowheads="1"/>
          </p:cNvSpPr>
          <p:nvPr/>
        </p:nvSpPr>
        <p:spPr bwMode="gray">
          <a:xfrm>
            <a:off x="395288" y="1125538"/>
            <a:ext cx="1812925" cy="1851025"/>
          </a:xfrm>
          <a:prstGeom prst="ellipse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/>
          </a:p>
        </p:txBody>
      </p:sp>
      <p:sp>
        <p:nvSpPr>
          <p:cNvPr id="12324" name="Oval 36"/>
          <p:cNvSpPr>
            <a:spLocks noChangeArrowheads="1"/>
          </p:cNvSpPr>
          <p:nvPr/>
        </p:nvSpPr>
        <p:spPr bwMode="gray">
          <a:xfrm>
            <a:off x="2740025" y="1317625"/>
            <a:ext cx="1577975" cy="160813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/>
          </a:p>
        </p:txBody>
      </p:sp>
      <p:sp>
        <p:nvSpPr>
          <p:cNvPr id="12325" name="Oval 37"/>
          <p:cNvSpPr>
            <a:spLocks noChangeArrowheads="1"/>
          </p:cNvSpPr>
          <p:nvPr/>
        </p:nvSpPr>
        <p:spPr bwMode="gray">
          <a:xfrm>
            <a:off x="2771775" y="1341438"/>
            <a:ext cx="1576388" cy="1609725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/>
          </a:p>
        </p:txBody>
      </p:sp>
      <p:sp>
        <p:nvSpPr>
          <p:cNvPr id="55310" name="Oval 38"/>
          <p:cNvSpPr>
            <a:spLocks noChangeArrowheads="1"/>
          </p:cNvSpPr>
          <p:nvPr/>
        </p:nvSpPr>
        <p:spPr bwMode="gray">
          <a:xfrm>
            <a:off x="2819400" y="1397000"/>
            <a:ext cx="1419225" cy="1447800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grpSp>
        <p:nvGrpSpPr>
          <p:cNvPr id="55311" name="Group 39"/>
          <p:cNvGrpSpPr>
            <a:grpSpLocks/>
          </p:cNvGrpSpPr>
          <p:nvPr/>
        </p:nvGrpSpPr>
        <p:grpSpPr bwMode="auto">
          <a:xfrm>
            <a:off x="611188" y="1341438"/>
            <a:ext cx="1374775" cy="1403350"/>
            <a:chOff x="4166" y="1706"/>
            <a:chExt cx="1252" cy="1252"/>
          </a:xfrm>
        </p:grpSpPr>
        <p:sp>
          <p:nvSpPr>
            <p:cNvPr id="55337" name="Oval 40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55338" name="Oval 41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55339" name="Oval 42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55340" name="Oval 43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</p:grpSp>
      <p:grpSp>
        <p:nvGrpSpPr>
          <p:cNvPr id="55312" name="Group 44"/>
          <p:cNvGrpSpPr>
            <a:grpSpLocks/>
          </p:cNvGrpSpPr>
          <p:nvPr/>
        </p:nvGrpSpPr>
        <p:grpSpPr bwMode="auto">
          <a:xfrm>
            <a:off x="2771775" y="1412875"/>
            <a:ext cx="1444625" cy="1403350"/>
            <a:chOff x="4166" y="1706"/>
            <a:chExt cx="1252" cy="1252"/>
          </a:xfrm>
        </p:grpSpPr>
        <p:sp>
          <p:nvSpPr>
            <p:cNvPr id="55333" name="Oval 45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55334" name="Oval 46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55335" name="Oval 47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55336" name="Oval 48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</p:grpSp>
      <p:sp>
        <p:nvSpPr>
          <p:cNvPr id="12337" name="AutoShape 49"/>
          <p:cNvSpPr>
            <a:spLocks noChangeArrowheads="1"/>
          </p:cNvSpPr>
          <p:nvPr/>
        </p:nvSpPr>
        <p:spPr bwMode="auto">
          <a:xfrm>
            <a:off x="365125" y="3365500"/>
            <a:ext cx="1727200" cy="441325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18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w Cen MT Condensed Extra Bold" pitchFamily="34" charset="0"/>
            </a:endParaRPr>
          </a:p>
        </p:txBody>
      </p:sp>
      <p:sp>
        <p:nvSpPr>
          <p:cNvPr id="12338" name="AutoShape 50"/>
          <p:cNvSpPr>
            <a:spLocks noChangeArrowheads="1"/>
          </p:cNvSpPr>
          <p:nvPr/>
        </p:nvSpPr>
        <p:spPr bwMode="auto">
          <a:xfrm>
            <a:off x="2660650" y="3365500"/>
            <a:ext cx="1727200" cy="441325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18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w Cen MT Condensed Extra Bold" pitchFamily="34" charset="0"/>
              </a:rPr>
              <a:t>2010</a:t>
            </a:r>
            <a:endParaRPr lang="en-US" sz="1800" dirty="0">
              <a:solidFill>
                <a:schemeClr val="accent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w Cen MT Condensed Extra Bold" pitchFamily="34" charset="0"/>
            </a:endParaRPr>
          </a:p>
        </p:txBody>
      </p:sp>
      <p:sp>
        <p:nvSpPr>
          <p:cNvPr id="12339" name="AutoShape 51"/>
          <p:cNvSpPr>
            <a:spLocks noChangeArrowheads="1"/>
          </p:cNvSpPr>
          <p:nvPr/>
        </p:nvSpPr>
        <p:spPr bwMode="auto">
          <a:xfrm>
            <a:off x="4972050" y="3365500"/>
            <a:ext cx="1727200" cy="441325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18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w Cen MT Condensed Extra Bold" pitchFamily="34" charset="0"/>
              </a:rPr>
              <a:t>2011</a:t>
            </a:r>
            <a:endParaRPr lang="en-US" sz="1800" dirty="0">
              <a:solidFill>
                <a:schemeClr val="accent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w Cen MT Condensed Extra Bold" pitchFamily="34" charset="0"/>
            </a:endParaRPr>
          </a:p>
        </p:txBody>
      </p:sp>
      <p:sp>
        <p:nvSpPr>
          <p:cNvPr id="12313" name="Oval 25"/>
          <p:cNvSpPr>
            <a:spLocks noChangeArrowheads="1"/>
          </p:cNvSpPr>
          <p:nvPr/>
        </p:nvSpPr>
        <p:spPr bwMode="gray">
          <a:xfrm>
            <a:off x="7329488" y="1125538"/>
            <a:ext cx="1814512" cy="1851025"/>
          </a:xfrm>
          <a:prstGeom prst="ellipse">
            <a:avLst/>
          </a:prstGeom>
          <a:gradFill rotWithShape="1">
            <a:gsLst>
              <a:gs pos="0">
                <a:schemeClr val="folHlink">
                  <a:alpha val="32001"/>
                </a:schemeClr>
              </a:gs>
              <a:gs pos="100000">
                <a:schemeClr val="fol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/>
          </a:p>
        </p:txBody>
      </p:sp>
      <p:sp>
        <p:nvSpPr>
          <p:cNvPr id="12314" name="Oval 26"/>
          <p:cNvSpPr>
            <a:spLocks noChangeArrowheads="1"/>
          </p:cNvSpPr>
          <p:nvPr/>
        </p:nvSpPr>
        <p:spPr bwMode="gray">
          <a:xfrm>
            <a:off x="5003800" y="1341438"/>
            <a:ext cx="1576388" cy="1609725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/>
          </a:p>
        </p:txBody>
      </p:sp>
      <p:sp>
        <p:nvSpPr>
          <p:cNvPr id="12315" name="Oval 27"/>
          <p:cNvSpPr>
            <a:spLocks noChangeArrowheads="1"/>
          </p:cNvSpPr>
          <p:nvPr/>
        </p:nvSpPr>
        <p:spPr bwMode="gray">
          <a:xfrm>
            <a:off x="5076825" y="1341438"/>
            <a:ext cx="1511300" cy="1655762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/>
          </a:p>
        </p:txBody>
      </p:sp>
      <p:grpSp>
        <p:nvGrpSpPr>
          <p:cNvPr id="55319" name="Group 29"/>
          <p:cNvGrpSpPr>
            <a:grpSpLocks/>
          </p:cNvGrpSpPr>
          <p:nvPr/>
        </p:nvGrpSpPr>
        <p:grpSpPr bwMode="auto">
          <a:xfrm>
            <a:off x="7524750" y="1341438"/>
            <a:ext cx="1373188" cy="1403350"/>
            <a:chOff x="4166" y="1706"/>
            <a:chExt cx="1252" cy="1252"/>
          </a:xfrm>
        </p:grpSpPr>
        <p:sp>
          <p:nvSpPr>
            <p:cNvPr id="55329" name="Oval 30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55330" name="Oval 31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55331" name="Oval 32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  <p:sp>
          <p:nvSpPr>
            <p:cNvPr id="55332" name="Oval 33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Char char="•"/>
              </a:pPr>
              <a:endParaRPr lang="ru-RU"/>
            </a:p>
          </p:txBody>
        </p:sp>
      </p:grpSp>
      <p:sp>
        <p:nvSpPr>
          <p:cNvPr id="55320" name="Text Box 53"/>
          <p:cNvSpPr txBox="1">
            <a:spLocks noChangeArrowheads="1"/>
          </p:cNvSpPr>
          <p:nvPr/>
        </p:nvSpPr>
        <p:spPr bwMode="gray">
          <a:xfrm>
            <a:off x="831850" y="1844675"/>
            <a:ext cx="9477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>
                <a:solidFill>
                  <a:srgbClr val="000000"/>
                </a:solidFill>
                <a:latin typeface="Arial" charset="0"/>
              </a:rPr>
              <a:t>22,15</a:t>
            </a:r>
            <a:endParaRPr lang="en-US" sz="2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21" name="Text Box 54"/>
          <p:cNvSpPr txBox="1">
            <a:spLocks noChangeArrowheads="1"/>
          </p:cNvSpPr>
          <p:nvPr/>
        </p:nvSpPr>
        <p:spPr bwMode="gray">
          <a:xfrm>
            <a:off x="3148013" y="1844675"/>
            <a:ext cx="7778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>
                <a:solidFill>
                  <a:srgbClr val="000000"/>
                </a:solidFill>
                <a:latin typeface="Arial" charset="0"/>
              </a:rPr>
              <a:t>20,0</a:t>
            </a:r>
            <a:endParaRPr lang="en-US" sz="2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357" name="Rectangle 69"/>
          <p:cNvSpPr>
            <a:spLocks noChangeArrowheads="1"/>
          </p:cNvSpPr>
          <p:nvPr/>
        </p:nvSpPr>
        <p:spPr bwMode="auto">
          <a:xfrm>
            <a:off x="539750" y="3357563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8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w Cen MT Condensed Extra Bold" pitchFamily="34" charset="0"/>
              </a:rPr>
              <a:t>     2009</a:t>
            </a:r>
            <a:endParaRPr lang="en-US" sz="1800" dirty="0">
              <a:solidFill>
                <a:schemeClr val="accent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w Cen MT Condensed Extra Bold" pitchFamily="34" charset="0"/>
            </a:endParaRPr>
          </a:p>
        </p:txBody>
      </p:sp>
      <p:sp>
        <p:nvSpPr>
          <p:cNvPr id="55323" name="Text Box 73"/>
          <p:cNvSpPr txBox="1">
            <a:spLocks noChangeArrowheads="1"/>
          </p:cNvSpPr>
          <p:nvPr/>
        </p:nvSpPr>
        <p:spPr bwMode="gray">
          <a:xfrm>
            <a:off x="5381625" y="1916113"/>
            <a:ext cx="7778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>
                <a:solidFill>
                  <a:srgbClr val="000000"/>
                </a:solidFill>
                <a:latin typeface="Arial" charset="0"/>
              </a:rPr>
              <a:t>20,9</a:t>
            </a:r>
            <a:endParaRPr lang="en-US" sz="2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24" name="AutoShape 74"/>
          <p:cNvSpPr>
            <a:spLocks noChangeArrowheads="1"/>
          </p:cNvSpPr>
          <p:nvPr/>
        </p:nvSpPr>
        <p:spPr bwMode="gray">
          <a:xfrm>
            <a:off x="2268538" y="1844675"/>
            <a:ext cx="423862" cy="493713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12364" name="Oval 76"/>
          <p:cNvSpPr>
            <a:spLocks noChangeArrowheads="1"/>
          </p:cNvSpPr>
          <p:nvPr/>
        </p:nvSpPr>
        <p:spPr bwMode="gray">
          <a:xfrm>
            <a:off x="7329488" y="1125538"/>
            <a:ext cx="1814512" cy="1851025"/>
          </a:xfrm>
          <a:prstGeom prst="ellipse">
            <a:avLst/>
          </a:prstGeom>
          <a:gradFill rotWithShape="1">
            <a:gsLst>
              <a:gs pos="0">
                <a:schemeClr val="folHlink">
                  <a:alpha val="32001"/>
                </a:schemeClr>
              </a:gs>
              <a:gs pos="100000">
                <a:schemeClr val="fol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/>
          </a:p>
        </p:txBody>
      </p:sp>
      <p:sp>
        <p:nvSpPr>
          <p:cNvPr id="55326" name="AutoShape 77"/>
          <p:cNvSpPr>
            <a:spLocks noChangeArrowheads="1"/>
          </p:cNvSpPr>
          <p:nvPr/>
        </p:nvSpPr>
        <p:spPr bwMode="gray">
          <a:xfrm>
            <a:off x="6804025" y="1773238"/>
            <a:ext cx="423863" cy="493712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55327" name="Text Box 78"/>
          <p:cNvSpPr txBox="1">
            <a:spLocks noChangeArrowheads="1"/>
          </p:cNvSpPr>
          <p:nvPr/>
        </p:nvSpPr>
        <p:spPr bwMode="gray">
          <a:xfrm>
            <a:off x="7812088" y="1844675"/>
            <a:ext cx="7778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>
                <a:solidFill>
                  <a:srgbClr val="000000"/>
                </a:solidFill>
                <a:latin typeface="Arial" charset="0"/>
              </a:rPr>
              <a:t>18,8</a:t>
            </a:r>
            <a:endParaRPr lang="en-US" sz="2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367" name="AutoShape 79"/>
          <p:cNvSpPr>
            <a:spLocks noChangeArrowheads="1"/>
          </p:cNvSpPr>
          <p:nvPr/>
        </p:nvSpPr>
        <p:spPr bwMode="auto">
          <a:xfrm>
            <a:off x="7235825" y="3357563"/>
            <a:ext cx="1727200" cy="441325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18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w Cen MT Condensed Extra Bold" pitchFamily="34" charset="0"/>
              </a:rPr>
              <a:t>2012</a:t>
            </a:r>
            <a:endParaRPr lang="en-US" sz="1800" dirty="0">
              <a:solidFill>
                <a:schemeClr val="accent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w Cen MT Condensed Extra Bold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Рисунок 1" descr="Стр-во дома Лобачевского 3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3" name="Picture 5" descr="CIMG52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357717" cy="3141686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30724" name="Picture 5" descr="CIMG525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3438" y="142852"/>
            <a:ext cx="4357718" cy="3141686"/>
          </a:xfrm>
          <a:ln w="1905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30725" name="Picture 5" descr="CIMG52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429000"/>
            <a:ext cx="4357719" cy="3286148"/>
          </a:xfrm>
          <a:prstGeom prst="rect">
            <a:avLst/>
          </a:prstGeom>
          <a:noFill/>
          <a:ln w="285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4932363" y="3643313"/>
            <a:ext cx="3568700" cy="2062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000" dirty="0">
                <a:solidFill>
                  <a:srgbClr val="7030A0"/>
                </a:solidFill>
              </a:rPr>
              <a:t>В 2012 году в Козловском районе  капитально отремонтировано 5 многоквартирных домов: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dirty="0">
                <a:solidFill>
                  <a:srgbClr val="7030A0"/>
                </a:solidFill>
              </a:rPr>
              <a:t>      4 в г. </a:t>
            </a:r>
            <a:r>
              <a:rPr lang="ru-RU" sz="2000" dirty="0" err="1">
                <a:solidFill>
                  <a:srgbClr val="7030A0"/>
                </a:solidFill>
              </a:rPr>
              <a:t>Козловка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dirty="0">
                <a:solidFill>
                  <a:srgbClr val="7030A0"/>
                </a:solidFill>
              </a:rPr>
              <a:t>      и 1 на ст. Тюрлема</a:t>
            </a:r>
            <a:r>
              <a:rPr lang="ru-RU" sz="2000" dirty="0"/>
              <a:t>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7938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fld id="{B6453E6A-20B4-47B6-B208-F7D6814EE39F}" type="slidenum">
              <a:rPr lang="ru-RU" sz="1800">
                <a:solidFill>
                  <a:srgbClr val="898989"/>
                </a:solidFill>
                <a:latin typeface="+mn-lt"/>
              </a:rPr>
              <a:pPr eaLnBrk="0" hangingPunct="0">
                <a:spcBef>
                  <a:spcPct val="20000"/>
                </a:spcBef>
                <a:buFont typeface="Arial" charset="0"/>
                <a:buChar char="•"/>
                <a:defRPr/>
              </a:pPr>
              <a:t>24</a:t>
            </a:fld>
            <a:endParaRPr lang="ru-RU" sz="180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58370" name="Picture 2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9394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9395" name="Picture 4" descr="Фото: РИА Ново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22DE">
            <a:alpha val="5490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625" y="214313"/>
            <a:ext cx="8215313" cy="40005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  <a:latin typeface="Calibri" pitchFamily="34" charset="0"/>
              </a:rPr>
              <a:t>Развитие малого предпринимательства в Козловском районе</a:t>
            </a:r>
          </a:p>
        </p:txBody>
      </p:sp>
      <p:sp>
        <p:nvSpPr>
          <p:cNvPr id="7173" name="Номер слайда 6"/>
          <p:cNvSpPr txBox="1">
            <a:spLocks noGrp="1"/>
          </p:cNvSpPr>
          <p:nvPr/>
        </p:nvSpPr>
        <p:spPr bwMode="auto">
          <a:xfrm>
            <a:off x="6786563" y="635793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E0A2E4C1-3F0E-4B97-87B6-7E4E70788ACD}" type="slidenum">
              <a:rPr lang="ru-RU" sz="1800">
                <a:solidFill>
                  <a:srgbClr val="898989"/>
                </a:solidFill>
              </a:rPr>
              <a:pPr algn="r"/>
              <a:t>26</a:t>
            </a:fld>
            <a:endParaRPr lang="ru-RU" sz="1800">
              <a:solidFill>
                <a:srgbClr val="898989"/>
              </a:solidFill>
            </a:endParaRPr>
          </a:p>
        </p:txBody>
      </p:sp>
      <p:sp>
        <p:nvSpPr>
          <p:cNvPr id="2" name="Скругленный прямоугольник 11"/>
          <p:cNvSpPr/>
          <p:nvPr/>
        </p:nvSpPr>
        <p:spPr>
          <a:xfrm>
            <a:off x="1476375" y="765175"/>
            <a:ext cx="6215063" cy="7143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Число индивидуальных предпринимателей на конец года, чел</a:t>
            </a:r>
          </a:p>
        </p:txBody>
      </p:sp>
      <p:graphicFrame>
        <p:nvGraphicFramePr>
          <p:cNvPr id="7170" name="Object 31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214438" y="1714500"/>
          <a:ext cx="6667500" cy="4881563"/>
        </p:xfrm>
        <a:graphic>
          <a:graphicData uri="http://schemas.openxmlformats.org/presentationml/2006/ole">
            <p:oleObj spid="_x0000_s7170" r:id="rId3" imgW="5620999" imgH="4115157" progId="Excel.Sheet.8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26" name="Rectangle 378"/>
          <p:cNvSpPr>
            <a:spLocks noGrp="1" noChangeArrowheads="1"/>
          </p:cNvSpPr>
          <p:nvPr>
            <p:ph type="title"/>
          </p:nvPr>
        </p:nvSpPr>
        <p:spPr>
          <a:xfrm>
            <a:off x="539750" y="292100"/>
            <a:ext cx="8147050" cy="681038"/>
          </a:xfrm>
          <a:solidFill>
            <a:schemeClr val="tx2">
              <a:lumMod val="50000"/>
              <a:alpha val="84000"/>
            </a:schemeClr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dirty="0" smtClean="0"/>
              <a:t>Показатели развития малого предпринимательства</a:t>
            </a:r>
            <a:br>
              <a:rPr lang="ru-RU" sz="2000" dirty="0" smtClean="0"/>
            </a:br>
            <a:r>
              <a:rPr lang="ru-RU" sz="2000" dirty="0" smtClean="0"/>
              <a:t> в Козловском районе в 2012 году</a:t>
            </a:r>
          </a:p>
        </p:txBody>
      </p:sp>
      <p:graphicFrame>
        <p:nvGraphicFramePr>
          <p:cNvPr id="182016" name="Group 768"/>
          <p:cNvGraphicFramePr>
            <a:graphicFrameLocks noGrp="1"/>
          </p:cNvGraphicFramePr>
          <p:nvPr>
            <p:ph type="tbl" idx="1"/>
          </p:nvPr>
        </p:nvGraphicFramePr>
        <p:xfrm>
          <a:off x="611188" y="1036638"/>
          <a:ext cx="7848600" cy="5821680"/>
        </p:xfrm>
        <a:graphic>
          <a:graphicData uri="http://schemas.openxmlformats.org/drawingml/2006/table">
            <a:tbl>
              <a:tblPr/>
              <a:tblGrid>
                <a:gridCol w="3827462"/>
                <a:gridCol w="709613"/>
                <a:gridCol w="850900"/>
                <a:gridCol w="898525"/>
                <a:gridCol w="852487"/>
                <a:gridCol w="709613"/>
              </a:tblGrid>
              <a:tr h="15398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 г.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2012 год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январь-март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январь-июнь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январь-сентябрь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 г.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субъектов малого предпринимательства, единиц, в том числе: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малые предприятия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крестьянско-фермерские хозяйства, зарегистрированные в качестве юридических лиц, единиц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средних предприятий, единиц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 работающих в сфере малого предпринимательства, тыс. человек, в том числе: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2,192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2,184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2,201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2,195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2,185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9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на малых предприятиях, тыс.человек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1,718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1,720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1,754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1,760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1,795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в том числе в крестьянско-фермерских хозяйствах, тыс. человек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0,112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0,103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0,132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0,130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0,125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индивидуальные предприниматели без образования юридического лица, тыс.чел.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0,474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0,464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0,447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0,435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0,390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в том числе крестьянско-фермерские хозяйства, тыс.чел.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0,115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0,109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0,101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0,091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начисленная заработная плата по малым предприятиям, рублей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7820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7900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8050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8900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малыми предприятиями, млн. рублей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545,2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122,5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294,7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608,4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903,5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1" descr="Торговл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Рисунок 1" descr="Магазин органика2 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70C0"/>
                </a:solidFill>
              </a:rPr>
              <a:t>финансы</a:t>
            </a:r>
          </a:p>
        </p:txBody>
      </p:sp>
      <p:sp>
        <p:nvSpPr>
          <p:cNvPr id="31747" name="Номер слайда 6"/>
          <p:cNvSpPr txBox="1">
            <a:spLocks noGrp="1"/>
          </p:cNvSpPr>
          <p:nvPr/>
        </p:nvSpPr>
        <p:spPr bwMode="auto">
          <a:xfrm>
            <a:off x="6786563" y="635793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B011E3FB-2FE3-4638-8BCE-43B6091124A0}" type="slidenum">
              <a:rPr lang="ru-RU" sz="1800">
                <a:solidFill>
                  <a:srgbClr val="898989"/>
                </a:solidFill>
              </a:rPr>
              <a:pPr algn="r"/>
              <a:t>3</a:t>
            </a:fld>
            <a:endParaRPr lang="ru-RU" sz="1800">
              <a:solidFill>
                <a:srgbClr val="898989"/>
              </a:solidFill>
            </a:endParaRPr>
          </a:p>
        </p:txBody>
      </p:sp>
      <p:sp>
        <p:nvSpPr>
          <p:cNvPr id="2" name="Скругленный прямоугольник 12"/>
          <p:cNvSpPr/>
          <p:nvPr/>
        </p:nvSpPr>
        <p:spPr>
          <a:xfrm>
            <a:off x="250825" y="692150"/>
            <a:ext cx="8642350" cy="431800"/>
          </a:xfrm>
          <a:prstGeom prst="roundRect">
            <a:avLst/>
          </a:prstGeom>
          <a:blipFill dpi="0" rotWithShape="1">
            <a:blip r:embed="rId3" cstate="print">
              <a:alphaModFix amt="58000"/>
            </a:blip>
            <a:srcRect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70C0"/>
                </a:solidFill>
              </a:rPr>
              <a:t>Собственные доходы бюджетов поселений Козловского района</a:t>
            </a:r>
          </a:p>
        </p:txBody>
      </p:sp>
      <p:graphicFrame>
        <p:nvGraphicFramePr>
          <p:cNvPr id="266400" name="Group 1184"/>
          <p:cNvGraphicFramePr>
            <a:graphicFrameLocks noGrp="1"/>
          </p:cNvGraphicFramePr>
          <p:nvPr/>
        </p:nvGraphicFramePr>
        <p:xfrm>
          <a:off x="250825" y="1412875"/>
          <a:ext cx="8640962" cy="5256584"/>
        </p:xfrm>
        <a:graphic>
          <a:graphicData uri="http://schemas.openxmlformats.org/drawingml/2006/table">
            <a:tbl>
              <a:tblPr/>
              <a:tblGrid>
                <a:gridCol w="1901570"/>
                <a:gridCol w="1258393"/>
                <a:gridCol w="926317"/>
                <a:gridCol w="926317"/>
                <a:gridCol w="1258393"/>
                <a:gridCol w="1254897"/>
                <a:gridCol w="1115075"/>
              </a:tblGrid>
              <a:tr h="583951">
                <a:tc rowSpan="2">
                  <a:txBody>
                    <a:bodyPr/>
                    <a:lstStyle/>
                    <a:p>
                      <a:pPr marL="0" marR="0" lvl="0" indent="68263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68263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  <a:p>
                      <a:pPr marL="0" marR="0" lvl="0" indent="68263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68263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поселения 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 чел.)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доходы ( тыс.руб.)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доходы на 1 человека (руб.) 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0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2012г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2011г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2011г.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2012г.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2011г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926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А- 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Базарское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1165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820,6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642,2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127,8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704,4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551,2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39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Аттковское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982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301,2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259,7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116,0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306,7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264,5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39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Байгуловское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889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319,3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380,3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84,0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359,2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427,8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308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Еметкинсеое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1069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660,9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354,0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186,7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618,2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331,1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39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Карамышевское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1912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632,5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461,5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137,0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330,8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241,4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39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Карачевское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813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330,2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330,2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406,1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406,1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1482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Козловское городское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10158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12297,1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9090,7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135,3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1210,6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894,9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39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Солдыбаевское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1179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328,4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331,8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99,0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278,5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281,4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308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Тюрлеминское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2301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1590,3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1394,3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114,0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691,1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605,9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39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Янгильдинское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729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419,0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573,1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73,1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574,5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786,1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63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21192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17699,7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13818,0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128,1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835,2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652,0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Рисунок 1" descr="Магазин органик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Номер слайда 1"/>
          <p:cNvSpPr txBox="1">
            <a:spLocks noGrp="1"/>
          </p:cNvSpPr>
          <p:nvPr/>
        </p:nvSpPr>
        <p:spPr bwMode="auto">
          <a:xfrm>
            <a:off x="4284663" y="6492875"/>
            <a:ext cx="477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buClr>
                <a:schemeClr val="hlink"/>
              </a:buClr>
              <a:buSzPct val="120000"/>
              <a:defRPr/>
            </a:pPr>
            <a:endParaRPr lang="ru-RU" sz="1400" b="1">
              <a:solidFill>
                <a:srgbClr val="A032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656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3588"/>
          </a:xfrm>
          <a:prstGeom prst="rect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buClr>
                <a:schemeClr val="hlink"/>
              </a:buClr>
              <a:buSzPct val="120000"/>
            </a:pPr>
            <a:r>
              <a:rPr lang="ru-RU" sz="1800" b="1" i="1">
                <a:solidFill>
                  <a:srgbClr val="7030A0"/>
                </a:solidFill>
                <a:latin typeface="Arial" charset="0"/>
                <a:cs typeface="Arial" charset="0"/>
              </a:rPr>
              <a:t>Численность детей, охваченных дошкольным образованием</a:t>
            </a:r>
          </a:p>
          <a:p>
            <a:pPr algn="ctr">
              <a:buClr>
                <a:schemeClr val="hlink"/>
              </a:buClr>
              <a:buSzPct val="120000"/>
            </a:pPr>
            <a:r>
              <a:rPr lang="ru-RU" sz="1800" b="1" i="1">
                <a:solidFill>
                  <a:srgbClr val="7030A0"/>
                </a:solidFill>
                <a:latin typeface="Arial" charset="0"/>
                <a:cs typeface="Arial" charset="0"/>
              </a:rPr>
              <a:t> на 01 сентября 2012года</a:t>
            </a:r>
          </a:p>
        </p:txBody>
      </p:sp>
      <p:graphicFrame>
        <p:nvGraphicFramePr>
          <p:cNvPr id="62638" name="Group 1198"/>
          <p:cNvGraphicFramePr>
            <a:graphicFrameLocks noGrp="1"/>
          </p:cNvGraphicFramePr>
          <p:nvPr/>
        </p:nvGraphicFramePr>
        <p:xfrm>
          <a:off x="539750" y="1125538"/>
          <a:ext cx="8208963" cy="5489895"/>
        </p:xfrm>
        <a:graphic>
          <a:graphicData uri="http://schemas.openxmlformats.org/drawingml/2006/table">
            <a:tbl>
              <a:tblPr/>
              <a:tblGrid>
                <a:gridCol w="557213"/>
                <a:gridCol w="3416300"/>
                <a:gridCol w="1325562"/>
                <a:gridCol w="1003300"/>
                <a:gridCol w="820738"/>
                <a:gridCol w="1085850"/>
              </a:tblGrid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№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п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/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п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Наименование ОУ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По МБДОУ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По ОУ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ГКП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ГПП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МБДОУ  «Детский сад «Радуга»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МБДОУ  «Детский сад «Звездочка»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224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МБДОУ  «Детский сад «Малыш»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МБДОУ  «Детский сад «Василек»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МБОУ для детей дошкольного и младшего школьного возраста «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Янтиковская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 начальная школа - детский сад»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МБДОУ  «Детский сад «Радуга»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МБОУ «Козловская СОШ № 2»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МБОУ «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Еметкинская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 СОШ»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МБОУ «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Карамышевская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 СОШ»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МБОУ «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Солдыбаевская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 ООШ им А.Г.Журавлева»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МБОУ «Андреево-Базарская СОШ»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8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Итого по учреждениям: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620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Итого по району: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725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9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Итого по городу: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525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9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Итого по селу: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9144000" cy="936625"/>
          </a:xfr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chemeClr val="bg1"/>
                </a:solidFill>
              </a:rPr>
              <a:t>Реконструкция жилого здания бывшего Козловского детского дома под детский сад на 170 мест по ул.Лобачевского, д.32</a:t>
            </a:r>
          </a:p>
        </p:txBody>
      </p:sp>
      <p:sp>
        <p:nvSpPr>
          <p:cNvPr id="38915" name="Rectangle 3"/>
          <p:cNvSpPr>
            <a:spLocks noGrp="1"/>
          </p:cNvSpPr>
          <p:nvPr>
            <p:ph type="body" idx="4294967295"/>
          </p:nvPr>
        </p:nvSpPr>
        <p:spPr>
          <a:xfrm>
            <a:off x="2051050" y="1628775"/>
            <a:ext cx="5041900" cy="3363913"/>
          </a:xfrm>
          <a:solidFill>
            <a:schemeClr val="accent1">
              <a:lumMod val="60000"/>
              <a:lumOff val="40000"/>
            </a:schemeClr>
          </a:solidFill>
          <a:ln w="19050">
            <a:solidFill>
              <a:srgbClr val="0070C0">
                <a:alpha val="94116"/>
              </a:srgbClr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ru-RU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>
                <a:solidFill>
                  <a:srgbClr val="7030A0"/>
                </a:solidFill>
              </a:rPr>
              <a:t>В 2012 году выделено из республиканского бюджета на реконструкцию детского дома под детский сад – 50859,1 тыс. руб.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>
                <a:solidFill>
                  <a:srgbClr val="7030A0"/>
                </a:solidFill>
              </a:rPr>
              <a:t>На 2013 год предусмотрено – 9990,8 тыс. руб.</a:t>
            </a:r>
          </a:p>
        </p:txBody>
      </p:sp>
      <p:pic>
        <p:nvPicPr>
          <p:cNvPr id="68612" name="Picture 12" descr="Изображение 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5373688"/>
            <a:ext cx="2087562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3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1628775"/>
            <a:ext cx="1908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14" descr="Изображение 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84650"/>
            <a:ext cx="1908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15" descr="Фото02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875" y="5381625"/>
            <a:ext cx="23764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16" descr="Козловка садик 00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90675"/>
            <a:ext cx="1908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Picture 17" descr="Изображение 03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5825" y="4149725"/>
            <a:ext cx="1908175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8" name="Picture 18" descr="Изображение 0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50" y="5373688"/>
            <a:ext cx="227965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9" name="Picture 19" descr="Изображение 00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852738"/>
            <a:ext cx="19081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0" name="Picture 20" descr="Изображение 0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5463" y="5373688"/>
            <a:ext cx="1908175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1" name="Picture 21" descr="Изображение 0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5825" y="2852738"/>
            <a:ext cx="1908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0" y="0"/>
            <a:ext cx="9144000" cy="476250"/>
            <a:chOff x="0" y="0"/>
            <a:chExt cx="9144000" cy="476672"/>
          </a:xfr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grpSpPr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 sz="1800">
                <a:latin typeface="Arial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>
              <a:off x="4763" y="354327"/>
              <a:ext cx="9139237" cy="1223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0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5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85750"/>
            <a:ext cx="8501063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72560" cy="415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714375" y="4327525"/>
            <a:ext cx="7786688" cy="2530475"/>
          </a:xfrm>
          <a:prstGeom prst="rect">
            <a:avLst/>
          </a:prstGeom>
          <a:solidFill>
            <a:schemeClr val="tx2">
              <a:lumMod val="50000"/>
              <a:alpha val="19000"/>
            </a:schemeClr>
          </a:solidFill>
          <a:ln w="9525" algn="ctr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000" dirty="0">
                <a:solidFill>
                  <a:srgbClr val="7030A0"/>
                </a:solidFill>
              </a:rPr>
              <a:t>Система школьного образования района включает 12 муниципальных общеобразовательных учреждений, из них 7 средних школ, 4 основных и 1 начальная школа - детский сад. В них в 2011-2012 учебном году обучалось 2149 детей, работало 334 работника (в том числе 201 педагогический работник, из которых 183 – учителя). В 2012-2013 учебном году в школах района обучается 2034 ребёнка, работает 336 работников (в том числе 202 педагогических работника, из которых 179 – учителя).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4071966" cy="3216296"/>
          </a:xfrm>
          <a:prstGeom prst="rect">
            <a:avLst/>
          </a:prstGeom>
          <a:noFill/>
          <a:ln w="254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4198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9124" y="285728"/>
            <a:ext cx="4500594" cy="3214710"/>
          </a:xfrm>
          <a:ln w="222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611188" y="3783013"/>
            <a:ext cx="7632700" cy="2590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000" dirty="0"/>
              <a:t>В настоящее время в 8 школах имеются 11 школьных автобусов, на которых ежедневно 239 учащихся из 34 населённых пунктов подвозятся к современным базовым школам. В июне в МБОУ «Козловская СОШ № 3» и МБОУ «</a:t>
            </a:r>
            <a:r>
              <a:rPr lang="ru-RU" sz="2000" dirty="0" err="1"/>
              <a:t>Тюрлеминская</a:t>
            </a:r>
            <a:r>
              <a:rPr lang="ru-RU" sz="2000" dirty="0"/>
              <a:t> СОШ» старые школьные автобусы были  заменены на новые. Все школьные автобусы оснащены системой ГЛОНАСС.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000" dirty="0"/>
              <a:t>В школах района имеется 305 современных компьютера, на 1 компьютер приходится 6,7 учащихся. </a:t>
            </a:r>
          </a:p>
        </p:txBody>
      </p:sp>
      <p:sp>
        <p:nvSpPr>
          <p:cNvPr id="71685" name="Овал 5"/>
          <p:cNvSpPr>
            <a:spLocks noChangeArrowheads="1"/>
          </p:cNvSpPr>
          <p:nvPr/>
        </p:nvSpPr>
        <p:spPr bwMode="auto">
          <a:xfrm>
            <a:off x="500063" y="3500438"/>
            <a:ext cx="7715250" cy="314325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  <p:sp>
        <p:nvSpPr>
          <p:cNvPr id="71686" name="Овал 6"/>
          <p:cNvSpPr>
            <a:spLocks noChangeArrowheads="1"/>
          </p:cNvSpPr>
          <p:nvPr/>
        </p:nvSpPr>
        <p:spPr bwMode="auto">
          <a:xfrm>
            <a:off x="2643188" y="2214563"/>
            <a:ext cx="2143125" cy="1643062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42844" y="214290"/>
            <a:ext cx="2209800" cy="1600200"/>
          </a:xfrm>
          <a:effectLst>
            <a:softEdge rad="112500"/>
          </a:effectLst>
        </p:spPr>
      </p:pic>
      <p:sp>
        <p:nvSpPr>
          <p:cNvPr id="727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905000"/>
            <a:ext cx="8229600" cy="47244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endParaRPr lang="ru-RU" sz="1800" smtClean="0"/>
          </a:p>
          <a:p>
            <a:pPr eaLnBrk="1" hangingPunct="1"/>
            <a:endParaRPr lang="ru-RU" sz="1800" smtClean="0"/>
          </a:p>
          <a:p>
            <a:pPr eaLnBrk="1" hangingPunct="1"/>
            <a:endParaRPr lang="ru-RU" sz="1800" smtClean="0"/>
          </a:p>
          <a:p>
            <a:pPr eaLnBrk="1" hangingPunct="1"/>
            <a:endParaRPr lang="ru-RU" sz="1800" smtClean="0"/>
          </a:p>
          <a:p>
            <a:pPr eaLnBrk="1" hangingPunct="1"/>
            <a:endParaRPr lang="ru-RU" sz="1800" smtClean="0"/>
          </a:p>
          <a:p>
            <a:pPr eaLnBrk="1" hangingPunct="1"/>
            <a:endParaRPr lang="ru-RU" sz="1800" smtClean="0"/>
          </a:p>
          <a:p>
            <a:pPr eaLnBrk="1" hangingPunct="1"/>
            <a:endParaRPr lang="ru-RU" sz="1600" smtClean="0"/>
          </a:p>
          <a:p>
            <a:pPr eaLnBrk="1" hangingPunct="1"/>
            <a:r>
              <a:rPr lang="ru-RU" sz="1600" smtClean="0"/>
              <a:t>МБОУ "Козловская СОШ №3" г. Козловка Чувашской Республики стала участником  проекта по модернизации пищеблока в 2012 году</a:t>
            </a:r>
          </a:p>
          <a:p>
            <a:pPr eaLnBrk="1" hangingPunct="1"/>
            <a:r>
              <a:rPr lang="ru-RU" sz="1600" smtClean="0"/>
              <a:t>Министерство образования и молодежной политики Чувашской Республики в рамках реализации комплекса мер по модернизации в 2012 году общего образования в Чувашской Республике в соответствии с государственным контрактом от 17 сентября 2012г. №934 и на основании дополнительного соглашения № 1 от 01 октября 2012г. к вышеуказанному контракту в Козловский район Чувашской Республики 20.09.2012 г. было поставлено технологическое оборудование для пищеблока МБОУ "Козловская СОШ №3" на 1 097 134,12 руб. </a:t>
            </a:r>
          </a:p>
        </p:txBody>
      </p:sp>
      <p:pic>
        <p:nvPicPr>
          <p:cNvPr id="6148" name="Picture 5" descr="ksosh3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290"/>
            <a:ext cx="212725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857364"/>
            <a:ext cx="43434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228600"/>
            <a:ext cx="3933825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Рисунок 1" descr="ЦРБ-вход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Диаграмма 26"/>
          <p:cNvGraphicFramePr>
            <a:graphicFrameLocks/>
          </p:cNvGraphicFramePr>
          <p:nvPr/>
        </p:nvGraphicFramePr>
        <p:xfrm>
          <a:off x="468313" y="1412875"/>
          <a:ext cx="8237537" cy="5087938"/>
        </p:xfrm>
        <a:graphic>
          <a:graphicData uri="http://schemas.openxmlformats.org/presentationml/2006/ole">
            <p:oleObj spid="_x0000_s8194" name="Диаграмма" r:id="rId4" imgW="8239049" imgH="4810049" progId="Excel.Sheet.8">
              <p:embed/>
            </p:oleObj>
          </a:graphicData>
        </a:graphic>
      </p:graphicFrame>
      <p:sp>
        <p:nvSpPr>
          <p:cNvPr id="8196" name="TextBox 2"/>
          <p:cNvSpPr txBox="1">
            <a:spLocks noChangeArrowheads="1"/>
          </p:cNvSpPr>
          <p:nvPr/>
        </p:nvSpPr>
        <p:spPr bwMode="auto">
          <a:xfrm>
            <a:off x="1258888" y="4005263"/>
            <a:ext cx="936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400">
                <a:solidFill>
                  <a:schemeClr val="bg1"/>
                </a:solidFill>
              </a:rPr>
              <a:t>241</a:t>
            </a:r>
          </a:p>
        </p:txBody>
      </p:sp>
      <p:sp>
        <p:nvSpPr>
          <p:cNvPr id="8197" name="TextBox 3"/>
          <p:cNvSpPr txBox="1">
            <a:spLocks noChangeArrowheads="1"/>
          </p:cNvSpPr>
          <p:nvPr/>
        </p:nvSpPr>
        <p:spPr bwMode="auto">
          <a:xfrm>
            <a:off x="2268538" y="3573463"/>
            <a:ext cx="935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400">
                <a:solidFill>
                  <a:schemeClr val="bg1"/>
                </a:solidFill>
              </a:rPr>
              <a:t>274</a:t>
            </a:r>
          </a:p>
        </p:txBody>
      </p:sp>
      <p:sp>
        <p:nvSpPr>
          <p:cNvPr id="8198" name="TextBox 4"/>
          <p:cNvSpPr txBox="1">
            <a:spLocks noChangeArrowheads="1"/>
          </p:cNvSpPr>
          <p:nvPr/>
        </p:nvSpPr>
        <p:spPr bwMode="auto">
          <a:xfrm>
            <a:off x="3276600" y="3860800"/>
            <a:ext cx="935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400">
                <a:solidFill>
                  <a:schemeClr val="bg1"/>
                </a:solidFill>
              </a:rPr>
              <a:t>222</a:t>
            </a:r>
          </a:p>
        </p:txBody>
      </p:sp>
      <p:sp>
        <p:nvSpPr>
          <p:cNvPr id="8199" name="TextBox 5"/>
          <p:cNvSpPr txBox="1">
            <a:spLocks noChangeArrowheads="1"/>
          </p:cNvSpPr>
          <p:nvPr/>
        </p:nvSpPr>
        <p:spPr bwMode="auto">
          <a:xfrm>
            <a:off x="4140200" y="3933825"/>
            <a:ext cx="9366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400">
                <a:solidFill>
                  <a:schemeClr val="bg1"/>
                </a:solidFill>
              </a:rPr>
              <a:t>212</a:t>
            </a:r>
          </a:p>
        </p:txBody>
      </p:sp>
      <p:sp>
        <p:nvSpPr>
          <p:cNvPr id="8200" name="TextBox 7"/>
          <p:cNvSpPr txBox="1">
            <a:spLocks noChangeArrowheads="1"/>
          </p:cNvSpPr>
          <p:nvPr/>
        </p:nvSpPr>
        <p:spPr bwMode="auto">
          <a:xfrm>
            <a:off x="4932363" y="3789363"/>
            <a:ext cx="935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400">
                <a:solidFill>
                  <a:schemeClr val="bg1"/>
                </a:solidFill>
              </a:rPr>
              <a:t>239</a:t>
            </a:r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258888" y="1916113"/>
            <a:ext cx="936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400">
                <a:solidFill>
                  <a:schemeClr val="bg1"/>
                </a:solidFill>
              </a:rPr>
              <a:t>525</a:t>
            </a:r>
          </a:p>
        </p:txBody>
      </p:sp>
      <p:sp>
        <p:nvSpPr>
          <p:cNvPr id="8202" name="TextBox 9"/>
          <p:cNvSpPr txBox="1">
            <a:spLocks noChangeArrowheads="1"/>
          </p:cNvSpPr>
          <p:nvPr/>
        </p:nvSpPr>
        <p:spPr bwMode="auto">
          <a:xfrm>
            <a:off x="2339975" y="2349500"/>
            <a:ext cx="9366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400">
                <a:solidFill>
                  <a:schemeClr val="bg1"/>
                </a:solidFill>
              </a:rPr>
              <a:t>454</a:t>
            </a:r>
          </a:p>
        </p:txBody>
      </p:sp>
      <p:sp>
        <p:nvSpPr>
          <p:cNvPr id="8203" name="TextBox 10"/>
          <p:cNvSpPr txBox="1">
            <a:spLocks noChangeArrowheads="1"/>
          </p:cNvSpPr>
          <p:nvPr/>
        </p:nvSpPr>
        <p:spPr bwMode="auto">
          <a:xfrm>
            <a:off x="3348038" y="2349500"/>
            <a:ext cx="9366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400">
                <a:solidFill>
                  <a:schemeClr val="bg1"/>
                </a:solidFill>
              </a:rPr>
              <a:t>444</a:t>
            </a:r>
          </a:p>
        </p:txBody>
      </p:sp>
      <p:sp>
        <p:nvSpPr>
          <p:cNvPr id="8204" name="TextBox 12"/>
          <p:cNvSpPr txBox="1">
            <a:spLocks noChangeArrowheads="1"/>
          </p:cNvSpPr>
          <p:nvPr/>
        </p:nvSpPr>
        <p:spPr bwMode="auto">
          <a:xfrm>
            <a:off x="4067175" y="2420938"/>
            <a:ext cx="936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400">
                <a:solidFill>
                  <a:schemeClr val="bg1"/>
                </a:solidFill>
              </a:rPr>
              <a:t>432</a:t>
            </a:r>
          </a:p>
        </p:txBody>
      </p:sp>
      <p:sp>
        <p:nvSpPr>
          <p:cNvPr id="8205" name="TextBox 13"/>
          <p:cNvSpPr txBox="1">
            <a:spLocks noChangeArrowheads="1"/>
          </p:cNvSpPr>
          <p:nvPr/>
        </p:nvSpPr>
        <p:spPr bwMode="auto">
          <a:xfrm>
            <a:off x="4932363" y="2565400"/>
            <a:ext cx="935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400">
                <a:solidFill>
                  <a:schemeClr val="bg1"/>
                </a:solidFill>
              </a:rPr>
              <a:t>417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625" y="404813"/>
            <a:ext cx="8286750" cy="522287"/>
          </a:xfrm>
          <a:prstGeom prst="rect">
            <a:avLst/>
          </a:prstGeom>
          <a:blipFill dpi="0" rotWithShape="1">
            <a:blip r:embed="rId5" cstate="print">
              <a:alphaModFix amt="41000"/>
            </a:blip>
            <a:srcRect/>
            <a:tile tx="0" ty="0" sx="100000" sy="100000" flip="none" algn="tl"/>
          </a:blipFill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8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Демографическая ситуация в Козловском районе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6802" name="Содержимое 3" descr="ЦРБ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1987550"/>
            <a:ext cx="6553200" cy="319088"/>
          </a:xfrm>
        </p:spPr>
        <p:txBody>
          <a:bodyPr/>
          <a:lstStyle/>
          <a:p>
            <a:r>
              <a:rPr lang="ru-RU" sz="1600" b="1" i="1" smtClean="0">
                <a:solidFill>
                  <a:srgbClr val="990099"/>
                </a:solidFill>
              </a:rPr>
              <a:t>Развитие системы муниципального заказа</a:t>
            </a:r>
          </a:p>
        </p:txBody>
      </p:sp>
      <p:pic>
        <p:nvPicPr>
          <p:cNvPr id="32771" name="Picture 5" descr="Белый мрамо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4149725"/>
            <a:ext cx="1871662" cy="1657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2772" name="AutoShape 7"/>
          <p:cNvSpPr>
            <a:spLocks noChangeArrowheads="1"/>
          </p:cNvSpPr>
          <p:nvPr/>
        </p:nvSpPr>
        <p:spPr bwMode="auto">
          <a:xfrm rot="10800000">
            <a:off x="3276600" y="3284538"/>
            <a:ext cx="2520950" cy="3384550"/>
          </a:xfrm>
          <a:prstGeom prst="flowChartOffpageConnector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r>
              <a:rPr lang="ru-RU" sz="1600">
                <a:solidFill>
                  <a:srgbClr val="FFFFCC"/>
                </a:solidFill>
                <a:latin typeface="Arial" charset="0"/>
              </a:rPr>
              <a:t>В соответствии с требованиями Федерального закона от </a:t>
            </a:r>
          </a:p>
          <a:p>
            <a:pPr algn="ctr"/>
            <a:r>
              <a:rPr lang="ru-RU" sz="1600">
                <a:solidFill>
                  <a:srgbClr val="FFFFCC"/>
                </a:solidFill>
                <a:latin typeface="Arial" charset="0"/>
              </a:rPr>
              <a:t>21 июля 2005 года № 94-ФЗ</a:t>
            </a:r>
          </a:p>
          <a:p>
            <a:pPr algn="ctr"/>
            <a:r>
              <a:rPr lang="ru-RU" sz="1600">
                <a:solidFill>
                  <a:srgbClr val="FFFFCC"/>
                </a:solidFill>
                <a:latin typeface="Arial" charset="0"/>
              </a:rPr>
              <a:t> у СМП размещено муниципальных заказов на сумму </a:t>
            </a:r>
            <a:r>
              <a:rPr lang="ru-RU" sz="1800">
                <a:solidFill>
                  <a:srgbClr val="FFFFCC"/>
                </a:solidFill>
                <a:latin typeface="Arial" charset="0"/>
              </a:rPr>
              <a:t>7,14</a:t>
            </a:r>
            <a:r>
              <a:rPr lang="ru-RU" sz="1600">
                <a:solidFill>
                  <a:srgbClr val="FFFFCC"/>
                </a:solidFill>
                <a:latin typeface="Arial" charset="0"/>
              </a:rPr>
              <a:t> млн. руб. </a:t>
            </a:r>
          </a:p>
          <a:p>
            <a:pPr algn="ctr"/>
            <a:r>
              <a:rPr lang="ru-RU" sz="1800">
                <a:solidFill>
                  <a:srgbClr val="FFFFCC"/>
                </a:solidFill>
                <a:latin typeface="Arial" charset="0"/>
              </a:rPr>
              <a:t>10,2</a:t>
            </a:r>
            <a:r>
              <a:rPr lang="ru-RU" sz="1600">
                <a:solidFill>
                  <a:srgbClr val="FFFFCC"/>
                </a:solidFill>
                <a:latin typeface="Arial" charset="0"/>
              </a:rPr>
              <a:t>% от общего объема закупок </a:t>
            </a:r>
          </a:p>
        </p:txBody>
      </p:sp>
      <p:sp>
        <p:nvSpPr>
          <p:cNvPr id="32773" name="AutoShape 8"/>
          <p:cNvSpPr>
            <a:spLocks noChangeArrowheads="1"/>
          </p:cNvSpPr>
          <p:nvPr/>
        </p:nvSpPr>
        <p:spPr bwMode="auto">
          <a:xfrm>
            <a:off x="468313" y="1196975"/>
            <a:ext cx="2374900" cy="2951163"/>
          </a:xfrm>
          <a:prstGeom prst="flowChartOffpageConnector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>
                <a:solidFill>
                  <a:srgbClr val="FFFFCC"/>
                </a:solidFill>
                <a:latin typeface="Arial" charset="0"/>
              </a:rPr>
              <a:t>Общая стоимость муниципальных контрактов -</a:t>
            </a:r>
          </a:p>
          <a:p>
            <a:pPr algn="ctr"/>
            <a:r>
              <a:rPr lang="ru-RU" sz="1800">
                <a:solidFill>
                  <a:srgbClr val="FFFFCC"/>
                </a:solidFill>
                <a:latin typeface="Arial" charset="0"/>
              </a:rPr>
              <a:t>189893 </a:t>
            </a:r>
            <a:r>
              <a:rPr lang="ru-RU" sz="1600">
                <a:solidFill>
                  <a:srgbClr val="FFFFCC"/>
                </a:solidFill>
                <a:latin typeface="Arial" charset="0"/>
              </a:rPr>
              <a:t>тыс. руб. </a:t>
            </a:r>
          </a:p>
          <a:p>
            <a:pPr algn="ctr"/>
            <a:r>
              <a:rPr lang="ru-RU" sz="1600">
                <a:solidFill>
                  <a:srgbClr val="FFFFCC"/>
                </a:solidFill>
                <a:latin typeface="Arial" charset="0"/>
              </a:rPr>
              <a:t>Доля заказа по результатам торгов </a:t>
            </a:r>
          </a:p>
          <a:p>
            <a:pPr algn="ctr"/>
            <a:r>
              <a:rPr lang="ru-RU" sz="1800">
                <a:solidFill>
                  <a:srgbClr val="FFFFCC"/>
                </a:solidFill>
                <a:latin typeface="Arial" charset="0"/>
              </a:rPr>
              <a:t>62,9</a:t>
            </a:r>
            <a:r>
              <a:rPr lang="ru-RU" sz="1600">
                <a:solidFill>
                  <a:srgbClr val="FFFFCC"/>
                </a:solidFill>
                <a:latin typeface="Arial" charset="0"/>
              </a:rPr>
              <a:t> % </a:t>
            </a:r>
          </a:p>
          <a:p>
            <a:pPr algn="ctr"/>
            <a:r>
              <a:rPr lang="ru-RU" sz="1600">
                <a:solidFill>
                  <a:srgbClr val="FFFFCC"/>
                </a:solidFill>
                <a:latin typeface="Arial" charset="0"/>
              </a:rPr>
              <a:t>(119471 тыс. руб.)</a:t>
            </a:r>
            <a:endParaRPr lang="ru-RU" sz="1600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32774" name="AutoShape 9"/>
          <p:cNvSpPr>
            <a:spLocks noChangeArrowheads="1"/>
          </p:cNvSpPr>
          <p:nvPr/>
        </p:nvSpPr>
        <p:spPr bwMode="auto">
          <a:xfrm>
            <a:off x="6300788" y="1052513"/>
            <a:ext cx="2374900" cy="2951162"/>
          </a:xfrm>
          <a:prstGeom prst="flowChartOffpageConnector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>
                <a:solidFill>
                  <a:srgbClr val="FFFFCC"/>
                </a:solidFill>
                <a:latin typeface="Arial" charset="0"/>
              </a:rPr>
              <a:t>Экономия бюджетных средств в результате снижения начальной цены муниципальных контрактов составила </a:t>
            </a:r>
            <a:r>
              <a:rPr lang="ru-RU" sz="1800">
                <a:solidFill>
                  <a:srgbClr val="FFFFCC"/>
                </a:solidFill>
                <a:latin typeface="Arial" charset="0"/>
              </a:rPr>
              <a:t>9,48</a:t>
            </a:r>
            <a:r>
              <a:rPr lang="ru-RU" sz="1600">
                <a:solidFill>
                  <a:srgbClr val="FFFFCC"/>
                </a:solidFill>
                <a:latin typeface="Arial" charset="0"/>
              </a:rPr>
              <a:t> млн. руб. Эффективность размещения заказов </a:t>
            </a:r>
            <a:r>
              <a:rPr lang="ru-RU" sz="1800">
                <a:solidFill>
                  <a:srgbClr val="FFFFCC"/>
                </a:solidFill>
                <a:latin typeface="Arial" charset="0"/>
              </a:rPr>
              <a:t>7,4</a:t>
            </a:r>
            <a:r>
              <a:rPr lang="ru-RU" sz="1600">
                <a:solidFill>
                  <a:srgbClr val="FFFFCC"/>
                </a:solidFill>
                <a:latin typeface="Arial" charset="0"/>
              </a:rPr>
              <a:t> % </a:t>
            </a:r>
          </a:p>
        </p:txBody>
      </p:sp>
      <p:pic>
        <p:nvPicPr>
          <p:cNvPr id="32775" name="Picture 4" descr="Белый мрамо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5157788"/>
            <a:ext cx="1944688" cy="1463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149725"/>
            <a:ext cx="1871663" cy="140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288" y="4797425"/>
            <a:ext cx="1439862" cy="1655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1052513"/>
            <a:ext cx="1728788" cy="1290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9" name="Picture 6" descr="Белый мрамор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00" y="1643063"/>
            <a:ext cx="1946275" cy="1589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2780" name="TextBox 11"/>
          <p:cNvSpPr txBox="1">
            <a:spLocks noChangeArrowheads="1"/>
          </p:cNvSpPr>
          <p:nvPr/>
        </p:nvSpPr>
        <p:spPr bwMode="auto">
          <a:xfrm>
            <a:off x="611188" y="333375"/>
            <a:ext cx="799306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200">
                <a:solidFill>
                  <a:schemeClr val="accent2"/>
                </a:solidFill>
              </a:rPr>
              <a:t>Размещение заказа для муниципальных нужд</a:t>
            </a:r>
          </a:p>
        </p:txBody>
      </p:sp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Рисунок 1" descr="ЦРБ_Фомин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8850" name="Содержимое 3" descr="ЦРБ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63000"/>
              </a:srgbClr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3" descr="IMG_59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8715436" cy="6143668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857250" y="214313"/>
            <a:ext cx="7416800" cy="396875"/>
          </a:xfrm>
          <a:prstGeom prst="rect">
            <a:avLst/>
          </a:prstGeom>
          <a:blipFill dpi="0" rotWithShape="1">
            <a:blip r:embed="rId3" cstate="print">
              <a:alphaModFix amt="91000"/>
            </a:blip>
            <a:srcRect/>
            <a:tile tx="0" ty="0" sx="100000" sy="100000" flip="none" algn="tl"/>
          </a:blip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</a:rPr>
              <a:t>Карачевское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 модернизированное учреждение культуры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Рисунок 1" descr="IMG_75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"/>
            <a:ext cx="428625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Рисунок 1" descr="IMG_753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42875"/>
            <a:ext cx="450056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Рисунок 1" descr="IMG_735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3214688"/>
            <a:ext cx="42862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Рисунок 1" descr="IMG_737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3214688"/>
            <a:ext cx="45005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2195513" y="0"/>
            <a:ext cx="4832350" cy="461963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  <a:tileRect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Козловского района - 2012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1" descr="untitled.bmp"/>
          <p:cNvPicPr>
            <a:picLocks noChangeAspect="1"/>
          </p:cNvPicPr>
          <p:nvPr/>
        </p:nvPicPr>
        <p:blipFill>
          <a:blip r:embed="rId3" cstate="print"/>
          <a:srcRect t="4690" r="-1"/>
          <a:stretch>
            <a:fillRect/>
          </a:stretch>
        </p:blipFill>
        <p:spPr bwMode="auto">
          <a:xfrm>
            <a:off x="142844" y="285728"/>
            <a:ext cx="4572032" cy="2903537"/>
          </a:xfrm>
          <a:prstGeom prst="rect">
            <a:avLst/>
          </a:prstGeom>
          <a:noFill/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50179" name="Рисунок 1" descr="untitled-1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85728"/>
            <a:ext cx="4143404" cy="2901949"/>
          </a:xfrm>
          <a:prstGeom prst="rect">
            <a:avLst/>
          </a:prstGeom>
          <a:noFill/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50180" name="Рисунок 1" descr="фестиваль капусты - шинковка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286124"/>
            <a:ext cx="4572032" cy="3411537"/>
          </a:xfrm>
          <a:prstGeom prst="rect">
            <a:avLst/>
          </a:prstGeom>
          <a:noFill/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4929188" y="3786188"/>
            <a:ext cx="3744912" cy="2246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003618"/>
                </a:solidFill>
              </a:rPr>
              <a:t>В пятый раз  в районе прошел традиционный фестиваль капусты, который  уже стал визитной карточкой  не только Козловского района, но и всей Чувашской Республики</a:t>
            </a:r>
            <a:r>
              <a:rPr lang="ru-RU" sz="1800" dirty="0">
                <a:solidFill>
                  <a:srgbClr val="003618"/>
                </a:solidFill>
              </a:rPr>
              <a:t>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1" descr="Экскурсия Дом музей.JPG"/>
          <p:cNvPicPr>
            <a:picLocks noChangeAspect="1"/>
          </p:cNvPicPr>
          <p:nvPr/>
        </p:nvPicPr>
        <p:blipFill>
          <a:blip r:embed="rId2" cstate="print"/>
          <a:srcRect t="6382"/>
          <a:stretch>
            <a:fillRect/>
          </a:stretch>
        </p:blipFill>
        <p:spPr bwMode="auto">
          <a:xfrm>
            <a:off x="4716463" y="214290"/>
            <a:ext cx="4284693" cy="3143272"/>
          </a:xfrm>
          <a:prstGeom prst="rect">
            <a:avLst/>
          </a:prstGeom>
          <a:noFill/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51203" name="Содержимое 2" descr="DSCN1939.jpg"/>
          <p:cNvPicPr>
            <a:picLocks noChangeAspect="1"/>
          </p:cNvPicPr>
          <p:nvPr/>
        </p:nvPicPr>
        <p:blipFill>
          <a:blip r:embed="rId3" cstate="print"/>
          <a:srcRect t="6346" r="1587"/>
          <a:stretch>
            <a:fillRect/>
          </a:stretch>
        </p:blipFill>
        <p:spPr bwMode="auto">
          <a:xfrm>
            <a:off x="142844" y="214290"/>
            <a:ext cx="4429156" cy="3162658"/>
          </a:xfrm>
          <a:prstGeom prst="rect">
            <a:avLst/>
          </a:prstGeom>
          <a:noFill/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51204" name="Содержимое 2" descr="DSCN147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00439"/>
            <a:ext cx="4502181" cy="3214710"/>
          </a:xfrm>
          <a:prstGeom prst="rect">
            <a:avLst/>
          </a:prstGeom>
          <a:noFill/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500438"/>
            <a:ext cx="4284693" cy="32147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rgbClr val="3399FF"/>
                </a:gs>
                <a:gs pos="16000">
                  <a:srgbClr val="00CCCC"/>
                </a:gs>
                <a:gs pos="47000">
                  <a:srgbClr val="9999FF"/>
                </a:gs>
                <a:gs pos="60001">
                  <a:srgbClr val="2E6792"/>
                </a:gs>
                <a:gs pos="71001">
                  <a:srgbClr val="3333CC"/>
                </a:gs>
                <a:gs pos="81000">
                  <a:srgbClr val="1170FF"/>
                </a:gs>
                <a:gs pos="100000">
                  <a:srgbClr val="006699"/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2071670" y="3214686"/>
            <a:ext cx="5113338" cy="1119187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  <a:ln w="25400" cap="rnd" algn="ctr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dirty="0">
                <a:solidFill>
                  <a:srgbClr val="002060"/>
                </a:solidFill>
              </a:rPr>
              <a:t>В 2012 году Козловский район принял более 8 тысяч туристов. 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dirty="0">
                <a:solidFill>
                  <a:srgbClr val="002060"/>
                </a:solidFill>
              </a:rPr>
              <a:t>В навигацию 2012   в </a:t>
            </a:r>
            <a:r>
              <a:rPr lang="ru-RU" sz="1600" b="1" dirty="0" err="1">
                <a:solidFill>
                  <a:srgbClr val="002060"/>
                </a:solidFill>
              </a:rPr>
              <a:t>Козловку</a:t>
            </a:r>
            <a:r>
              <a:rPr lang="ru-RU" sz="1600" b="1" dirty="0">
                <a:solidFill>
                  <a:srgbClr val="002060"/>
                </a:solidFill>
              </a:rPr>
              <a:t>  зашли 63 туристских теплохода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Рисунок 1" descr="DSC_06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57188"/>
            <a:ext cx="8763000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Содержимое 2" descr="IMG_2791.JPG"/>
          <p:cNvPicPr>
            <a:picLocks noGrp="1" noChangeAspect="1"/>
          </p:cNvPicPr>
          <p:nvPr>
            <p:ph/>
          </p:nvPr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Рисунок 1" descr="ФОК вид спереди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5" descr="IMG_8065"/>
          <p:cNvPicPr>
            <a:picLocks noChangeAspect="1" noChangeArrowheads="1"/>
          </p:cNvPicPr>
          <p:nvPr/>
        </p:nvPicPr>
        <p:blipFill>
          <a:blip r:embed="rId2" cstate="print"/>
          <a:srcRect t="10523"/>
          <a:stretch>
            <a:fillRect/>
          </a:stretch>
        </p:blipFill>
        <p:spPr bwMode="auto">
          <a:xfrm>
            <a:off x="214282" y="285728"/>
            <a:ext cx="2928958" cy="3037279"/>
          </a:xfrm>
          <a:prstGeom prst="rect">
            <a:avLst/>
          </a:prstGeom>
          <a:noFill/>
          <a:ln w="285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3924300" y="188913"/>
            <a:ext cx="4824413" cy="2292350"/>
          </a:xfrm>
          <a:prstGeom prst="rect">
            <a:avLst/>
          </a:prstGeom>
          <a:noFill/>
          <a:ln w="19050" algn="ctr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bevel/>
            <a:headEnd/>
            <a:tailE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1600" dirty="0">
                <a:solidFill>
                  <a:schemeClr val="bg2"/>
                </a:solidFill>
              </a:rPr>
              <a:t>Наиболее массовыми мероприятиями 2012 года  традиционно стали:  легкоатлетическая эстафета  на призы газеты «Знамя», «Лыжня России», всероссийский день бега «Кросс наций» ( приняли участие 1530 человек, в 2011 году – 980 человек), традиционные  республиканские волейбольные турниры на призы доктора Ю.А. Зорина среди школьников и среди мужских команд. </a:t>
            </a:r>
          </a:p>
        </p:txBody>
      </p:sp>
      <p:pic>
        <p:nvPicPr>
          <p:cNvPr id="5" name="Рисунок 4" descr="Изображение 3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500438"/>
            <a:ext cx="4341885" cy="3071810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6" name="Рисунок 5" descr="Изображение 3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2857496"/>
            <a:ext cx="3786214" cy="2857495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50" y="142875"/>
            <a:ext cx="8572500" cy="708025"/>
          </a:xfrm>
          <a:prstGeom prst="rect">
            <a:avLst/>
          </a:prstGeom>
          <a:solidFill>
            <a:srgbClr val="66CCFF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</a:rPr>
              <a:t>Сумма налоговых поступлений в бюджеты всех уровней,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</a:rPr>
              <a:t>млн.руб.</a:t>
            </a:r>
          </a:p>
        </p:txBody>
      </p:sp>
      <p:sp>
        <p:nvSpPr>
          <p:cNvPr id="2053" name="Номер слайда 6"/>
          <p:cNvSpPr txBox="1">
            <a:spLocks noGrp="1"/>
          </p:cNvSpPr>
          <p:nvPr/>
        </p:nvSpPr>
        <p:spPr bwMode="auto">
          <a:xfrm>
            <a:off x="6786563" y="635793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BC84E759-DE68-4798-98F3-87C84744A54D}" type="slidenum">
              <a:rPr lang="ru-RU" sz="1800">
                <a:solidFill>
                  <a:srgbClr val="898989"/>
                </a:solidFill>
              </a:rPr>
              <a:pPr algn="r"/>
              <a:t>5</a:t>
            </a:fld>
            <a:endParaRPr lang="ru-RU" sz="1800">
              <a:solidFill>
                <a:srgbClr val="898989"/>
              </a:solidFill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84213" y="908050"/>
          <a:ext cx="7940675" cy="5799138"/>
        </p:xfrm>
        <a:graphic>
          <a:graphicData uri="http://schemas.openxmlformats.org/presentationml/2006/ole">
            <p:oleObj spid="_x0000_s2050" name="Worksheet" r:id="rId4" imgW="7943925" imgH="5648225" progId="Excel.Sheet.8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Рисунок 1" descr="ветераны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0213" y="115888"/>
            <a:ext cx="8229600" cy="865187"/>
          </a:xfrm>
        </p:spPr>
        <p:txBody>
          <a:bodyPr/>
          <a:lstStyle/>
          <a:p>
            <a:pPr algn="ctr" eaLnBrk="1" hangingPunct="1"/>
            <a:r>
              <a:rPr lang="ru-RU" sz="1600" b="1" smtClean="0">
                <a:solidFill>
                  <a:srgbClr val="990000"/>
                </a:solidFill>
              </a:rPr>
              <a:t>Основные задачи социально-экономической политики района </a:t>
            </a:r>
            <a:br>
              <a:rPr lang="ru-RU" sz="1600" b="1" smtClean="0">
                <a:solidFill>
                  <a:srgbClr val="990000"/>
                </a:solidFill>
              </a:rPr>
            </a:br>
            <a:r>
              <a:rPr lang="ru-RU" sz="1600" b="1" smtClean="0">
                <a:solidFill>
                  <a:srgbClr val="990000"/>
                </a:solidFill>
              </a:rPr>
              <a:t>на 2013 год</a:t>
            </a:r>
          </a:p>
        </p:txBody>
      </p:sp>
      <p:sp>
        <p:nvSpPr>
          <p:cNvPr id="40964" name="AutoShape 4"/>
          <p:cNvSpPr>
            <a:spLocks noChangeArrowheads="1"/>
          </p:cNvSpPr>
          <p:nvPr/>
        </p:nvSpPr>
        <p:spPr bwMode="auto">
          <a:xfrm>
            <a:off x="684213" y="1341438"/>
            <a:ext cx="2087562" cy="1008062"/>
          </a:xfrm>
          <a:prstGeom prst="flowChartAlternateProcess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rgbClr val="002060"/>
                </a:solidFill>
                <a:latin typeface="Arial" charset="0"/>
              </a:rPr>
              <a:t>Развитие экономики </a:t>
            </a:r>
          </a:p>
        </p:txBody>
      </p:sp>
      <p:sp>
        <p:nvSpPr>
          <p:cNvPr id="40965" name="AutoShape 5"/>
          <p:cNvSpPr>
            <a:spLocks noChangeArrowheads="1"/>
          </p:cNvSpPr>
          <p:nvPr/>
        </p:nvSpPr>
        <p:spPr bwMode="auto">
          <a:xfrm>
            <a:off x="3671093" y="1344612"/>
            <a:ext cx="2016125" cy="1008063"/>
          </a:xfrm>
          <a:prstGeom prst="flowChartAlternateProcess">
            <a:avLst/>
          </a:prstGeom>
          <a:solidFill>
            <a:srgbClr val="99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101600">
              <a:srgbClr val="00B050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rgbClr val="FF0000"/>
                </a:solidFill>
                <a:latin typeface="Arial" charset="0"/>
              </a:rPr>
              <a:t>Развитие социальной сферы</a:t>
            </a:r>
            <a:r>
              <a:rPr lang="ru-RU" sz="1400" dirty="0">
                <a:solidFill>
                  <a:srgbClr val="660066"/>
                </a:solidFill>
                <a:latin typeface="Arial" charset="0"/>
              </a:rPr>
              <a:t>	</a:t>
            </a:r>
          </a:p>
        </p:txBody>
      </p: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6552407" y="1344612"/>
            <a:ext cx="2087562" cy="1008063"/>
          </a:xfrm>
          <a:prstGeom prst="flowChartAlternateProcess">
            <a:avLst/>
          </a:prstGeom>
          <a:solidFill>
            <a:srgbClr val="FF99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63500">
              <a:srgbClr val="990000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rgbClr val="660066"/>
                </a:solidFill>
                <a:latin typeface="Arial" charset="0"/>
              </a:rPr>
              <a:t>Развитие системы муниципального управления</a:t>
            </a: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692622" y="2420144"/>
            <a:ext cx="2087562" cy="1008062"/>
          </a:xfrm>
          <a:prstGeom prst="flowChartAlternateProcess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  <a:latin typeface="Arial" charset="0"/>
              </a:rPr>
              <a:t>Модернизация и инновационное развитие экономики </a:t>
            </a: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684213" y="3500438"/>
            <a:ext cx="2087562" cy="1008062"/>
          </a:xfrm>
          <a:prstGeom prst="flowChartAlternateProcess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  <a:latin typeface="Arial" charset="0"/>
              </a:rPr>
              <a:t>Обеспечение благоприятных условий для развития малого предпринимательства </a:t>
            </a:r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684213" y="4581525"/>
            <a:ext cx="2087562" cy="1079723"/>
          </a:xfrm>
          <a:prstGeom prst="flowChartAlternateProcess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  <a:latin typeface="Arial" charset="0"/>
              </a:rPr>
              <a:t>Модернизация агропромышленного комплекса и обеспечение продовольственной безопасности </a:t>
            </a: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3671092" y="2423617"/>
            <a:ext cx="2087563" cy="1008063"/>
          </a:xfrm>
          <a:prstGeom prst="flowChartAlternateProcess">
            <a:avLst/>
          </a:prstGeom>
          <a:solidFill>
            <a:srgbClr val="99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63500">
              <a:srgbClr val="00B050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latin typeface="Arial" charset="0"/>
              </a:rPr>
              <a:t>Повышение уровня и качества жизни. Развитие человеческого потенциала</a:t>
            </a: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3706911" y="3489326"/>
            <a:ext cx="2087563" cy="1008062"/>
          </a:xfrm>
          <a:prstGeom prst="flowChartAlternateProcess">
            <a:avLst/>
          </a:prstGeom>
          <a:solidFill>
            <a:srgbClr val="99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63500">
              <a:srgbClr val="00B050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latin typeface="Arial" charset="0"/>
              </a:rPr>
              <a:t>Обеспечение доступности дошкольного и модернизация общего образования</a:t>
            </a:r>
            <a:endParaRPr lang="ru-RU" sz="1200" b="1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3738536" y="4565079"/>
            <a:ext cx="2087563" cy="1008062"/>
          </a:xfrm>
          <a:prstGeom prst="flowChartAlternateProcess">
            <a:avLst/>
          </a:prstGeom>
          <a:solidFill>
            <a:srgbClr val="99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63500">
              <a:srgbClr val="00B050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latin typeface="Arial" charset="0"/>
              </a:rPr>
              <a:t>Старшее поколение. Доступная среда для инвалидов</a:t>
            </a:r>
            <a:endParaRPr lang="ru-RU" sz="1200" b="1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6552407" y="2423617"/>
            <a:ext cx="2087562" cy="1008063"/>
          </a:xfrm>
          <a:prstGeom prst="flowChartAlternateProcess">
            <a:avLst/>
          </a:prstGeom>
          <a:solidFill>
            <a:srgbClr val="FF99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63500">
              <a:srgbClr val="990000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660066"/>
                </a:solidFill>
                <a:latin typeface="Arial" charset="0"/>
              </a:rPr>
              <a:t>Эффективное управление бюджетом и муниципальной собственностью </a:t>
            </a:r>
          </a:p>
        </p:txBody>
      </p:sp>
      <p:sp>
        <p:nvSpPr>
          <p:cNvPr id="40977" name="AutoShape 17"/>
          <p:cNvSpPr>
            <a:spLocks noChangeArrowheads="1"/>
          </p:cNvSpPr>
          <p:nvPr/>
        </p:nvSpPr>
        <p:spPr bwMode="auto">
          <a:xfrm>
            <a:off x="6554788" y="3489325"/>
            <a:ext cx="2087562" cy="1008063"/>
          </a:xfrm>
          <a:prstGeom prst="flowChartAlternateProcess">
            <a:avLst/>
          </a:prstGeom>
          <a:solidFill>
            <a:srgbClr val="FF99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63500">
              <a:srgbClr val="990000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200" b="1">
                <a:solidFill>
                  <a:srgbClr val="660066"/>
                </a:solidFill>
                <a:latin typeface="Arial" charset="0"/>
              </a:rPr>
              <a:t>Развитие системы муниципального заказа </a:t>
            </a:r>
            <a:endParaRPr lang="ru-RU" sz="1200" b="1" u="sng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40978" name="AutoShape 18"/>
          <p:cNvSpPr>
            <a:spLocks noChangeArrowheads="1"/>
          </p:cNvSpPr>
          <p:nvPr/>
        </p:nvSpPr>
        <p:spPr bwMode="auto">
          <a:xfrm>
            <a:off x="6554788" y="4565079"/>
            <a:ext cx="2087562" cy="1065212"/>
          </a:xfrm>
          <a:prstGeom prst="flowChartAlternateProcess">
            <a:avLst/>
          </a:prstGeom>
          <a:solidFill>
            <a:srgbClr val="FF99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63500">
              <a:srgbClr val="990000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660066"/>
                </a:solidFill>
                <a:latin typeface="Arial" charset="0"/>
              </a:rPr>
              <a:t>Информационная доступность, переход на предоставление муниципальных услуг в электронной форме</a:t>
            </a:r>
            <a:endParaRPr lang="ru-RU" sz="1200" b="1" u="sng" dirty="0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89127" name="Line 19"/>
          <p:cNvSpPr>
            <a:spLocks noChangeShapeType="1"/>
          </p:cNvSpPr>
          <p:nvPr/>
        </p:nvSpPr>
        <p:spPr bwMode="auto">
          <a:xfrm flipH="1">
            <a:off x="323850" y="184943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28" name="Line 20"/>
          <p:cNvSpPr>
            <a:spLocks noChangeShapeType="1"/>
          </p:cNvSpPr>
          <p:nvPr/>
        </p:nvSpPr>
        <p:spPr bwMode="auto">
          <a:xfrm>
            <a:off x="323850" y="1846263"/>
            <a:ext cx="0" cy="431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29" name="Line 21"/>
          <p:cNvSpPr>
            <a:spLocks noChangeShapeType="1"/>
          </p:cNvSpPr>
          <p:nvPr/>
        </p:nvSpPr>
        <p:spPr bwMode="auto">
          <a:xfrm>
            <a:off x="323850" y="616426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30" name="Line 22"/>
          <p:cNvSpPr>
            <a:spLocks noChangeShapeType="1"/>
          </p:cNvSpPr>
          <p:nvPr/>
        </p:nvSpPr>
        <p:spPr bwMode="auto">
          <a:xfrm>
            <a:off x="323850" y="412273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31" name="Line 23"/>
          <p:cNvSpPr>
            <a:spLocks noChangeShapeType="1"/>
          </p:cNvSpPr>
          <p:nvPr/>
        </p:nvSpPr>
        <p:spPr bwMode="auto">
          <a:xfrm>
            <a:off x="323850" y="508476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32" name="Line 24"/>
          <p:cNvSpPr>
            <a:spLocks noChangeShapeType="1"/>
          </p:cNvSpPr>
          <p:nvPr/>
        </p:nvSpPr>
        <p:spPr bwMode="auto">
          <a:xfrm>
            <a:off x="3276600" y="1849438"/>
            <a:ext cx="0" cy="433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33" name="Line 25"/>
          <p:cNvSpPr>
            <a:spLocks noChangeShapeType="1"/>
          </p:cNvSpPr>
          <p:nvPr/>
        </p:nvSpPr>
        <p:spPr bwMode="auto">
          <a:xfrm>
            <a:off x="3276600" y="1846263"/>
            <a:ext cx="3937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34" name="Line 26"/>
          <p:cNvSpPr>
            <a:spLocks noChangeShapeType="1"/>
          </p:cNvSpPr>
          <p:nvPr/>
        </p:nvSpPr>
        <p:spPr bwMode="auto">
          <a:xfrm flipV="1">
            <a:off x="3276600" y="6164263"/>
            <a:ext cx="466725" cy="22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35" name="Line 27"/>
          <p:cNvSpPr>
            <a:spLocks noChangeShapeType="1"/>
          </p:cNvSpPr>
          <p:nvPr/>
        </p:nvSpPr>
        <p:spPr bwMode="auto">
          <a:xfrm>
            <a:off x="3276600" y="5029200"/>
            <a:ext cx="461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36" name="Line 28"/>
          <p:cNvSpPr>
            <a:spLocks noChangeShapeType="1"/>
          </p:cNvSpPr>
          <p:nvPr/>
        </p:nvSpPr>
        <p:spPr bwMode="auto">
          <a:xfrm>
            <a:off x="3276600" y="4005263"/>
            <a:ext cx="430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37" name="Line 29"/>
          <p:cNvSpPr>
            <a:spLocks noChangeShapeType="1"/>
          </p:cNvSpPr>
          <p:nvPr/>
        </p:nvSpPr>
        <p:spPr bwMode="auto">
          <a:xfrm>
            <a:off x="6191250" y="1849438"/>
            <a:ext cx="3175" cy="433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38" name="Line 30"/>
          <p:cNvSpPr>
            <a:spLocks noChangeShapeType="1"/>
          </p:cNvSpPr>
          <p:nvPr/>
        </p:nvSpPr>
        <p:spPr bwMode="auto">
          <a:xfrm>
            <a:off x="6192838" y="1838325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39" name="Line 31"/>
          <p:cNvSpPr>
            <a:spLocks noChangeShapeType="1"/>
          </p:cNvSpPr>
          <p:nvPr/>
        </p:nvSpPr>
        <p:spPr bwMode="auto">
          <a:xfrm>
            <a:off x="6191250" y="61753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40" name="Line 32"/>
          <p:cNvSpPr>
            <a:spLocks noChangeShapeType="1"/>
          </p:cNvSpPr>
          <p:nvPr/>
        </p:nvSpPr>
        <p:spPr bwMode="auto">
          <a:xfrm>
            <a:off x="6192838" y="2944813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41" name="Line 33"/>
          <p:cNvSpPr>
            <a:spLocks noChangeShapeType="1"/>
          </p:cNvSpPr>
          <p:nvPr/>
        </p:nvSpPr>
        <p:spPr bwMode="auto">
          <a:xfrm>
            <a:off x="6192838" y="4029075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42" name="Line 34"/>
          <p:cNvSpPr>
            <a:spLocks noChangeShapeType="1"/>
          </p:cNvSpPr>
          <p:nvPr/>
        </p:nvSpPr>
        <p:spPr bwMode="auto">
          <a:xfrm>
            <a:off x="1692275" y="1125538"/>
            <a:ext cx="5903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43" name="Line 35"/>
          <p:cNvSpPr>
            <a:spLocks noChangeShapeType="1"/>
          </p:cNvSpPr>
          <p:nvPr/>
        </p:nvSpPr>
        <p:spPr bwMode="auto">
          <a:xfrm>
            <a:off x="1692275" y="11255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44" name="Line 36"/>
          <p:cNvSpPr>
            <a:spLocks noChangeShapeType="1"/>
          </p:cNvSpPr>
          <p:nvPr/>
        </p:nvSpPr>
        <p:spPr bwMode="auto">
          <a:xfrm>
            <a:off x="7596188" y="11255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45" name="Line 37"/>
          <p:cNvSpPr>
            <a:spLocks noChangeShapeType="1"/>
          </p:cNvSpPr>
          <p:nvPr/>
        </p:nvSpPr>
        <p:spPr bwMode="auto">
          <a:xfrm>
            <a:off x="4643438" y="11255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40998" name="AutoShape 38"/>
          <p:cNvSpPr>
            <a:spLocks noChangeArrowheads="1"/>
          </p:cNvSpPr>
          <p:nvPr/>
        </p:nvSpPr>
        <p:spPr bwMode="auto">
          <a:xfrm>
            <a:off x="684213" y="5733256"/>
            <a:ext cx="2087562" cy="1008063"/>
          </a:xfrm>
          <a:prstGeom prst="flowChartAlternateProcess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  <a:latin typeface="Arial" charset="0"/>
              </a:rPr>
              <a:t>Развитие территорий и инфраструктуры</a:t>
            </a:r>
            <a:r>
              <a:rPr lang="ru-RU" sz="1200" dirty="0">
                <a:solidFill>
                  <a:srgbClr val="002060"/>
                </a:solidFill>
                <a:latin typeface="Arial" charset="0"/>
              </a:rPr>
              <a:t> </a:t>
            </a:r>
          </a:p>
        </p:txBody>
      </p:sp>
      <p:sp>
        <p:nvSpPr>
          <p:cNvPr id="37" name="AutoShape 14"/>
          <p:cNvSpPr>
            <a:spLocks noChangeArrowheads="1"/>
          </p:cNvSpPr>
          <p:nvPr/>
        </p:nvSpPr>
        <p:spPr bwMode="auto">
          <a:xfrm>
            <a:off x="3742729" y="5630291"/>
            <a:ext cx="2087563" cy="1111027"/>
          </a:xfrm>
          <a:prstGeom prst="flowChartAlternateProcess">
            <a:avLst/>
          </a:prstGeom>
          <a:solidFill>
            <a:srgbClr val="99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63500">
              <a:srgbClr val="00B050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latin typeface="Arial" charset="0"/>
              </a:rPr>
              <a:t>Молодежная политика. Здоровый образ жизни. Сохранение и приумножение культурного потенциала</a:t>
            </a:r>
            <a:endParaRPr lang="ru-RU" sz="1200" b="1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9152" name="Line 22"/>
          <p:cNvSpPr>
            <a:spLocks noChangeShapeType="1"/>
          </p:cNvSpPr>
          <p:nvPr/>
        </p:nvSpPr>
        <p:spPr bwMode="auto">
          <a:xfrm>
            <a:off x="323850" y="293528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53" name="Line 22"/>
          <p:cNvSpPr>
            <a:spLocks noChangeShapeType="1"/>
          </p:cNvSpPr>
          <p:nvPr/>
        </p:nvSpPr>
        <p:spPr bwMode="auto">
          <a:xfrm>
            <a:off x="3276600" y="2924175"/>
            <a:ext cx="392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89154" name="Line 31"/>
          <p:cNvSpPr>
            <a:spLocks noChangeShapeType="1"/>
          </p:cNvSpPr>
          <p:nvPr/>
        </p:nvSpPr>
        <p:spPr bwMode="auto">
          <a:xfrm>
            <a:off x="6194425" y="530860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anchor="ctr"/>
          <a:lstStyle/>
          <a:p>
            <a:endParaRPr lang="ru-RU"/>
          </a:p>
        </p:txBody>
      </p:sp>
      <p:sp>
        <p:nvSpPr>
          <p:cNvPr id="42" name="AutoShape 18"/>
          <p:cNvSpPr>
            <a:spLocks noChangeArrowheads="1"/>
          </p:cNvSpPr>
          <p:nvPr/>
        </p:nvSpPr>
        <p:spPr bwMode="auto">
          <a:xfrm>
            <a:off x="6572275" y="5681770"/>
            <a:ext cx="2087562" cy="1059547"/>
          </a:xfrm>
          <a:prstGeom prst="flowChartAlternateProcess">
            <a:avLst/>
          </a:prstGeom>
          <a:solidFill>
            <a:srgbClr val="FF99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glow rad="63500">
              <a:srgbClr val="990000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660066"/>
                </a:solidFill>
                <a:latin typeface="Arial" charset="0"/>
              </a:rPr>
              <a:t>Обеспечение личной и общественной безопасности граждан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2652713"/>
            <a:ext cx="9144000" cy="0"/>
          </a:xfrm>
          <a:prstGeom prst="rect">
            <a:avLst/>
          </a:prstGeom>
          <a:noFill/>
          <a:ln w="571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800">
              <a:latin typeface="Arial" charset="0"/>
            </a:endParaRPr>
          </a:p>
        </p:txBody>
      </p:sp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114300" y="142875"/>
            <a:ext cx="8886825" cy="915988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800" b="1">
                <a:solidFill>
                  <a:srgbClr val="FFFF00"/>
                </a:solidFill>
                <a:latin typeface="Arial" charset="0"/>
              </a:rPr>
              <a:t>Задачи, стоящие перед администрацией района, администрациями поселений, предприятиями, учреждениями </a:t>
            </a:r>
          </a:p>
          <a:p>
            <a:pPr algn="ctr" eaLnBrk="0" hangingPunct="0"/>
            <a:r>
              <a:rPr lang="ru-RU" sz="1800" b="1">
                <a:solidFill>
                  <a:srgbClr val="FFFF00"/>
                </a:solidFill>
                <a:latin typeface="Arial" charset="0"/>
              </a:rPr>
              <a:t>и организациями Козловского района</a:t>
            </a:r>
          </a:p>
        </p:txBody>
      </p:sp>
      <p:sp>
        <p:nvSpPr>
          <p:cNvPr id="90116" name="Номер слайда 6"/>
          <p:cNvSpPr txBox="1">
            <a:spLocks noGrp="1"/>
          </p:cNvSpPr>
          <p:nvPr/>
        </p:nvSpPr>
        <p:spPr bwMode="auto">
          <a:xfrm>
            <a:off x="6804025" y="62372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2B91AFF7-8551-4B2F-8F73-D28F756C599B}" type="slidenum">
              <a:rPr lang="ru-RU" sz="1800">
                <a:solidFill>
                  <a:srgbClr val="898989"/>
                </a:solidFill>
              </a:rPr>
              <a:pPr algn="r"/>
              <a:t>52</a:t>
            </a:fld>
            <a:endParaRPr lang="ru-RU" sz="1800">
              <a:solidFill>
                <a:srgbClr val="898989"/>
              </a:solidFill>
            </a:endParaRPr>
          </a:p>
        </p:txBody>
      </p:sp>
      <p:sp>
        <p:nvSpPr>
          <p:cNvPr id="59397" name="Rectangle 7"/>
          <p:cNvSpPr>
            <a:spLocks noChangeArrowheads="1"/>
          </p:cNvSpPr>
          <p:nvPr/>
        </p:nvSpPr>
        <p:spPr bwMode="auto">
          <a:xfrm>
            <a:off x="214282" y="1214422"/>
            <a:ext cx="8715436" cy="5189113"/>
          </a:xfrm>
          <a:prstGeom prst="rect">
            <a:avLst/>
          </a:prstGeom>
          <a:blipFill dpi="0" rotWithShape="1">
            <a:blip r:embed="rId4" cstate="print">
              <a:alphaModFix amt="49000"/>
            </a:blip>
            <a:srcRect/>
            <a:tile tx="0" ty="0" sx="100000" sy="100000" flip="none" algn="tl"/>
          </a:blipFill>
          <a:ln w="28575" cmpd="sng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- обеспечить осуществление государственной регистрации права муниципальной собственности на невостребованные земельные доли;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- в полной мере использовать механизм передачи в аренду объектов недвижимого имущества, включая земельные участки, по рыночной стоимости на торгах в целях эффективного использования данного имущества и пополнения доходной части местного бюджета;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- обеспечить вовлечение в хозяйственный оборот неиспользуемого имущества и земельных участков;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- организовать работу по осуществлению эффективного муниципального земельного контроля за использованием земель сельскохозяйственного назначения;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- принять меры по сдерживанию цен на социально значимые продовольственные товары;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- проанализировать сложившуюся ситуацию в жилищном строительстве и принять меры по увеличению темпов ввода жилья в 2013 году;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- обеспечить годовой объем ввода жилья на территории Козловского Района в размере 19,185 тыс.кв.метров общей площади жилья;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 sz="1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2652713"/>
            <a:ext cx="9144000" cy="0"/>
          </a:xfrm>
          <a:prstGeom prst="rect">
            <a:avLst/>
          </a:prstGeom>
          <a:noFill/>
          <a:ln w="571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800">
              <a:latin typeface="Arial" charset="0"/>
            </a:endParaRPr>
          </a:p>
        </p:txBody>
      </p:sp>
      <p:sp>
        <p:nvSpPr>
          <p:cNvPr id="60423" name="Text Box 5"/>
          <p:cNvSpPr txBox="1">
            <a:spLocks noChangeArrowheads="1"/>
          </p:cNvSpPr>
          <p:nvPr/>
        </p:nvSpPr>
        <p:spPr bwMode="auto">
          <a:xfrm>
            <a:off x="285720" y="142852"/>
            <a:ext cx="8572560" cy="915964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22225"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1800" b="1" dirty="0">
                <a:solidFill>
                  <a:schemeClr val="accent2"/>
                </a:solidFill>
                <a:latin typeface="Arial" charset="0"/>
              </a:rPr>
              <a:t>Задачи, стоящие перед администрацией района, администрациями поселений, предприятиями, учреждениями </a:t>
            </a:r>
          </a:p>
          <a:p>
            <a:pPr algn="ctr" eaLnBrk="0" hangingPunct="0">
              <a:defRPr/>
            </a:pPr>
            <a:r>
              <a:rPr lang="ru-RU" sz="1800" b="1" dirty="0">
                <a:solidFill>
                  <a:schemeClr val="accent2"/>
                </a:solidFill>
                <a:latin typeface="Arial" charset="0"/>
              </a:rPr>
              <a:t>и организациями Козловского района</a:t>
            </a:r>
          </a:p>
        </p:txBody>
      </p:sp>
      <p:sp>
        <p:nvSpPr>
          <p:cNvPr id="92166" name="Номер слайда 6"/>
          <p:cNvSpPr txBox="1">
            <a:spLocks noGrp="1"/>
          </p:cNvSpPr>
          <p:nvPr/>
        </p:nvSpPr>
        <p:spPr bwMode="auto">
          <a:xfrm>
            <a:off x="6804025" y="62372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FAFB65A3-8074-442D-B904-0E004FB24784}" type="slidenum">
              <a:rPr lang="ru-RU" sz="1800">
                <a:solidFill>
                  <a:srgbClr val="898989"/>
                </a:solidFill>
              </a:rPr>
              <a:pPr algn="r"/>
              <a:t>53</a:t>
            </a:fld>
            <a:endParaRPr lang="ru-RU" sz="1800">
              <a:solidFill>
                <a:srgbClr val="898989"/>
              </a:solidFill>
            </a:endParaRP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285750" y="1714500"/>
            <a:ext cx="8572500" cy="4579938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15875">
            <a:solidFill>
              <a:srgbClr val="00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800">
                <a:solidFill>
                  <a:schemeClr val="bg2"/>
                </a:solidFill>
              </a:rPr>
              <a:t>- принять меры по: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800">
                <a:solidFill>
                  <a:schemeClr val="bg2"/>
                </a:solidFill>
              </a:rPr>
              <a:t>а) достижению 100% охвата детей от 3 до 7 лет дошкольным образованием;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800">
                <a:solidFill>
                  <a:schemeClr val="bg2"/>
                </a:solidFill>
              </a:rPr>
              <a:t>б) созданию условий для непрерывного профессионального развития педагогических работников, обеспечивающих постоянную информационную и методическую поддержку, обучению на курсах повышения квалификации;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800">
                <a:solidFill>
                  <a:schemeClr val="bg2"/>
                </a:solidFill>
              </a:rPr>
              <a:t>в) дальнейшему внедрению федеральных образовательных стандартов на ступени начального общего образования, повышению квалификации учителей начальных классов;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800">
                <a:solidFill>
                  <a:schemeClr val="bg2"/>
                </a:solidFill>
              </a:rPr>
              <a:t>- необходимо принять меры по созданию благоприятных условий для привлечения медицинских и фармацевтических работников в медицинские организации, в том числе предоставление служебного жилья, льготное жилищное кредитование и т.д;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800">
                <a:solidFill>
                  <a:schemeClr val="bg2"/>
                </a:solidFill>
              </a:rPr>
              <a:t>- создание многофункционального центра для предоставления государственных и муниципальных услуг в количестве 3-х окон;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800">
                <a:solidFill>
                  <a:schemeClr val="bg2"/>
                </a:solidFill>
              </a:rPr>
              <a:t>- начать подготовительную работу для проведения празднования в 2020 году 100-летия образования Чувашской автономной области на высочайшем уровне;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2652713"/>
            <a:ext cx="9144000" cy="0"/>
          </a:xfrm>
          <a:prstGeom prst="rect">
            <a:avLst/>
          </a:prstGeom>
          <a:noFill/>
          <a:ln w="5715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800">
              <a:latin typeface="Arial" charset="0"/>
            </a:endParaRPr>
          </a:p>
        </p:txBody>
      </p:sp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142875" y="214313"/>
            <a:ext cx="8786813" cy="915987"/>
          </a:xfrm>
          <a:prstGeom prst="rect">
            <a:avLst/>
          </a:prstGeom>
          <a:noFill/>
          <a:ln w="22225">
            <a:solidFill>
              <a:srgbClr val="7030A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800" b="1">
                <a:solidFill>
                  <a:srgbClr val="7030A0"/>
                </a:solidFill>
                <a:latin typeface="Arial" charset="0"/>
              </a:rPr>
              <a:t>Задачи, стоящие перед администрацией района, администрациями поселений, предприятиями, учреждениями </a:t>
            </a:r>
          </a:p>
          <a:p>
            <a:pPr algn="ctr" eaLnBrk="0" hangingPunct="0"/>
            <a:r>
              <a:rPr lang="ru-RU" sz="1800" b="1">
                <a:solidFill>
                  <a:srgbClr val="7030A0"/>
                </a:solidFill>
                <a:latin typeface="Arial" charset="0"/>
              </a:rPr>
              <a:t>и организациями Козловского района</a:t>
            </a:r>
          </a:p>
        </p:txBody>
      </p:sp>
      <p:sp>
        <p:nvSpPr>
          <p:cNvPr id="94212" name="Номер слайда 6"/>
          <p:cNvSpPr txBox="1">
            <a:spLocks noGrp="1"/>
          </p:cNvSpPr>
          <p:nvPr/>
        </p:nvSpPr>
        <p:spPr bwMode="auto">
          <a:xfrm>
            <a:off x="6804025" y="62372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3F45FEC0-A183-47C2-B1AB-1028F2330323}" type="slidenum">
              <a:rPr lang="ru-RU" sz="1800">
                <a:solidFill>
                  <a:srgbClr val="898989"/>
                </a:solidFill>
              </a:rPr>
              <a:pPr algn="r"/>
              <a:t>54</a:t>
            </a:fld>
            <a:endParaRPr lang="ru-RU" sz="1800">
              <a:solidFill>
                <a:srgbClr val="898989"/>
              </a:solidFill>
            </a:endParaRPr>
          </a:p>
        </p:txBody>
      </p:sp>
      <p:sp>
        <p:nvSpPr>
          <p:cNvPr id="94213" name="Rectangle 7"/>
          <p:cNvSpPr>
            <a:spLocks noChangeArrowheads="1"/>
          </p:cNvSpPr>
          <p:nvPr/>
        </p:nvSpPr>
        <p:spPr bwMode="auto">
          <a:xfrm>
            <a:off x="142875" y="1357313"/>
            <a:ext cx="8786813" cy="5195887"/>
          </a:xfrm>
          <a:prstGeom prst="rect">
            <a:avLst/>
          </a:prstGeom>
          <a:blipFill dpi="0" rotWithShape="1">
            <a:blip r:embed="rId3" cstate="print">
              <a:alphaModFix amt="47000"/>
            </a:blip>
            <a:srcRect/>
            <a:tile tx="0" ty="0" sx="100000" sy="100000" flip="none" algn="tl"/>
          </a:blipFill>
          <a:ln w="15875">
            <a:solidFill>
              <a:srgbClr val="00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600" b="1" i="1">
                <a:solidFill>
                  <a:schemeClr val="bg2"/>
                </a:solidFill>
              </a:rPr>
              <a:t>совместно с главами поселений:</a:t>
            </a:r>
            <a:endParaRPr lang="ru-RU" sz="1600">
              <a:solidFill>
                <a:schemeClr val="bg2"/>
              </a:solidFill>
            </a:endParaRP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600">
                <a:solidFill>
                  <a:schemeClr val="bg2"/>
                </a:solidFill>
              </a:rPr>
              <a:t>- обеспечить проведение мероприятий по формированию за счет средств местных бюджетов сельских поселений земельных участков из земель сельскохозяйственного назначения, в том числе находящихся в общей долевой собственности, расположенных на территории муниципального района;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600">
                <a:solidFill>
                  <a:schemeClr val="bg2"/>
                </a:solidFill>
              </a:rPr>
              <a:t>- предусмотреть в местном бюджете средства для обеспечения долевого финансирования капитального ремонта зданий учреждений культуры;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600">
                <a:solidFill>
                  <a:schemeClr val="bg2"/>
                </a:solidFill>
              </a:rPr>
              <a:t>- принять меры по снижению недоимки по налогам в местный бюджет;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600">
                <a:solidFill>
                  <a:schemeClr val="bg2"/>
                </a:solidFill>
              </a:rPr>
              <a:t>- продолжить работу по улучшению жилищных условий граждан, проживающих на территории района и обеспечению жильем ветеранов Великой Отечественной войны;</a:t>
            </a:r>
            <a:endParaRPr lang="ru-RU" sz="1600" b="1" i="1">
              <a:solidFill>
                <a:schemeClr val="bg2"/>
              </a:solidFill>
            </a:endParaRP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600" b="1" i="1">
                <a:solidFill>
                  <a:schemeClr val="bg2"/>
                </a:solidFill>
              </a:rPr>
              <a:t>совместно с сельхозтоваропроизводителями необходимо:</a:t>
            </a:r>
            <a:endParaRPr lang="ru-RU" sz="1600">
              <a:solidFill>
                <a:schemeClr val="bg2"/>
              </a:solidFill>
            </a:endParaRP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600">
                <a:solidFill>
                  <a:schemeClr val="bg2"/>
                </a:solidFill>
              </a:rPr>
              <a:t>- провести сев яровых культур качественным семенным материалом с учетом ввода в сельскохозяйственный оборот всех неиспользуемых земель сельскохозяйственного назначения;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600">
                <a:solidFill>
                  <a:schemeClr val="bg2"/>
                </a:solidFill>
              </a:rPr>
              <a:t>- активизировать работу по восстановлению пустующих животноводческих ферм и увеличению поголовья сельскохозяйственных животных;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600">
                <a:solidFill>
                  <a:schemeClr val="bg2"/>
                </a:solidFill>
              </a:rPr>
              <a:t>- обеспечить реализацию новых и завершить начатые инвестиционные проекты по строительству, реконструкции животноводческих комплексов, в том числе с привлечением средств инвесторов;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600">
                <a:solidFill>
                  <a:schemeClr val="bg2"/>
                </a:solidFill>
              </a:rPr>
              <a:t>- обеспечить сохранение и недопущение снижения поголовья сельскохозяйственных животных в общественном секторе и личных подсобных хозяйствах граждан.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Номер слайда 6"/>
          <p:cNvSpPr txBox="1">
            <a:spLocks noGrp="1"/>
          </p:cNvSpPr>
          <p:nvPr/>
        </p:nvSpPr>
        <p:spPr bwMode="auto">
          <a:xfrm>
            <a:off x="6786563" y="635793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E4999DFB-6A0C-445F-8741-7742531635B6}" type="slidenum">
              <a:rPr lang="ru-RU" sz="1800">
                <a:solidFill>
                  <a:srgbClr val="898989"/>
                </a:solidFill>
              </a:rPr>
              <a:pPr algn="r"/>
              <a:t>55</a:t>
            </a:fld>
            <a:endParaRPr lang="ru-RU" sz="1800">
              <a:solidFill>
                <a:srgbClr val="898989"/>
              </a:solidFill>
            </a:endParaRP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358775" y="2420938"/>
            <a:ext cx="878522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«Об итогах социально-экономического развития Козловского района </a:t>
            </a:r>
            <a:r>
              <a:rPr lang="en-US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US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 2011 год и задачах </a:t>
            </a:r>
          </a:p>
          <a:p>
            <a:pPr algn="ctr" eaLnBrk="0" hangingPunct="0">
              <a:defRPr/>
            </a:pPr>
            <a:r>
              <a:rPr lang="ru-RU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 2012 год»</a:t>
            </a:r>
          </a:p>
        </p:txBody>
      </p:sp>
      <p:pic>
        <p:nvPicPr>
          <p:cNvPr id="9625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0"/>
            <a:ext cx="932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179388" y="836613"/>
            <a:ext cx="878522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«Об итогах социально-экономического развития Козловского района </a:t>
            </a:r>
            <a:r>
              <a:rPr lang="en-US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US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 2012 год и задачах </a:t>
            </a:r>
          </a:p>
          <a:p>
            <a:pPr algn="ctr" eaLnBrk="0" hangingPunct="0">
              <a:defRPr/>
            </a:pPr>
            <a:r>
              <a:rPr lang="ru-RU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 2013 год»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6877050" y="3141663"/>
            <a:ext cx="719138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algn="ctr" defTabSz="265113">
              <a:spcBef>
                <a:spcPct val="50000"/>
              </a:spcBef>
              <a:tabLst>
                <a:tab pos="265113" algn="l"/>
                <a:tab pos="354013" algn="l"/>
                <a:tab pos="541338" algn="l"/>
              </a:tabLst>
            </a:pPr>
            <a:r>
              <a:rPr lang="ru-RU" sz="1500" b="1">
                <a:solidFill>
                  <a:schemeClr val="bg1"/>
                </a:solidFill>
                <a:latin typeface="Arial" charset="0"/>
              </a:rPr>
              <a:t>3,9</a:t>
            </a:r>
          </a:p>
        </p:txBody>
      </p:sp>
      <p:grpSp>
        <p:nvGrpSpPr>
          <p:cNvPr id="3077" name="TextBox 10"/>
          <p:cNvGrpSpPr>
            <a:grpSpLocks/>
          </p:cNvGrpSpPr>
          <p:nvPr/>
        </p:nvGrpSpPr>
        <p:grpSpPr bwMode="auto">
          <a:xfrm>
            <a:off x="0" y="0"/>
            <a:ext cx="9144000" cy="762000"/>
            <a:chOff x="-38" y="-105"/>
            <a:chExt cx="5833" cy="407"/>
          </a:xfrm>
        </p:grpSpPr>
        <p:pic>
          <p:nvPicPr>
            <p:cNvPr id="3079" name="TextBox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8" y="-35"/>
              <a:ext cx="5833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0" name="Text Box 20"/>
            <p:cNvSpPr txBox="1">
              <a:spLocks noChangeArrowheads="1"/>
            </p:cNvSpPr>
            <p:nvPr/>
          </p:nvSpPr>
          <p:spPr bwMode="auto">
            <a:xfrm>
              <a:off x="-38" y="-105"/>
              <a:ext cx="5833" cy="407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/>
            </a:gra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ru-RU" sz="2200" b="1">
                  <a:solidFill>
                    <a:srgbClr val="FF0000"/>
                  </a:solidFill>
                  <a:latin typeface="Georgia" pitchFamily="18" charset="0"/>
                </a:rPr>
                <a:t>Величина среднемесячной заработной платы</a:t>
              </a:r>
            </a:p>
            <a:p>
              <a:pPr algn="ctr"/>
              <a:r>
                <a:rPr lang="en-US" sz="2200" b="1">
                  <a:solidFill>
                    <a:srgbClr val="FF0000"/>
                  </a:solidFill>
                  <a:latin typeface="Georgia" pitchFamily="18" charset="0"/>
                </a:rPr>
                <a:t> </a:t>
              </a:r>
              <a:r>
                <a:rPr lang="en-US" sz="1600" b="1">
                  <a:solidFill>
                    <a:srgbClr val="FF0000"/>
                  </a:solidFill>
                  <a:latin typeface="Georgia" pitchFamily="18" charset="0"/>
                </a:rPr>
                <a:t>(</a:t>
              </a:r>
              <a:r>
                <a:rPr lang="ru-RU" sz="1600" b="1">
                  <a:solidFill>
                    <a:srgbClr val="FF0000"/>
                  </a:solidFill>
                  <a:latin typeface="Georgia" pitchFamily="18" charset="0"/>
                </a:rPr>
                <a:t>за 2012 г.)</a:t>
              </a:r>
              <a:r>
                <a:rPr lang="ru-RU" sz="2200" b="1">
                  <a:solidFill>
                    <a:srgbClr val="FF0000"/>
                  </a:solidFill>
                  <a:latin typeface="Georgia" pitchFamily="18" charset="0"/>
                </a:rPr>
                <a:t> </a:t>
              </a:r>
            </a:p>
          </p:txBody>
        </p:sp>
      </p:grpSp>
      <p:sp>
        <p:nvSpPr>
          <p:cNvPr id="3078" name="Номер слайда 6"/>
          <p:cNvSpPr txBox="1">
            <a:spLocks noGrp="1"/>
          </p:cNvSpPr>
          <p:nvPr/>
        </p:nvSpPr>
        <p:spPr bwMode="auto">
          <a:xfrm>
            <a:off x="6804025" y="61658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7C61D690-9C33-4C12-9B72-0F0C7124A116}" type="slidenum">
              <a:rPr lang="ru-RU" sz="1800">
                <a:solidFill>
                  <a:srgbClr val="898989"/>
                </a:solidFill>
              </a:rPr>
              <a:pPr algn="r"/>
              <a:t>6</a:t>
            </a:fld>
            <a:endParaRPr lang="ru-RU" sz="1800">
              <a:solidFill>
                <a:srgbClr val="898989"/>
              </a:solidFill>
            </a:endParaRPr>
          </a:p>
        </p:txBody>
      </p:sp>
      <p:graphicFrame>
        <p:nvGraphicFramePr>
          <p:cNvPr id="3074" name="Object 24"/>
          <p:cNvGraphicFramePr>
            <a:graphicFrameLocks noChangeAspect="1"/>
          </p:cNvGraphicFramePr>
          <p:nvPr/>
        </p:nvGraphicFramePr>
        <p:xfrm>
          <a:off x="-1404938" y="692150"/>
          <a:ext cx="12060238" cy="5464175"/>
        </p:xfrm>
        <a:graphic>
          <a:graphicData uri="http://schemas.openxmlformats.org/presentationml/2006/ole">
            <p:oleObj spid="_x0000_s3074" r:id="rId4" imgW="12058933" imgH="5462489" progId="Excel.Sheet.8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7991475" cy="865188"/>
          </a:xfr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</p:spPr>
        <p:txBody>
          <a:bodyPr/>
          <a:lstStyle/>
          <a:p>
            <a:r>
              <a:rPr lang="ru-RU" sz="2400" smtClean="0">
                <a:solidFill>
                  <a:schemeClr val="bg1"/>
                </a:solidFill>
              </a:rPr>
              <a:t>Уровень среднемесячной заработной платы работников бюджетной сферы в Козловском районе</a:t>
            </a:r>
          </a:p>
        </p:txBody>
      </p:sp>
      <p:graphicFrame>
        <p:nvGraphicFramePr>
          <p:cNvPr id="4098" name="Диаграмма 8"/>
          <p:cNvGraphicFramePr>
            <a:graphicFrameLocks/>
          </p:cNvGraphicFramePr>
          <p:nvPr/>
        </p:nvGraphicFramePr>
        <p:xfrm>
          <a:off x="550863" y="1471613"/>
          <a:ext cx="8232775" cy="4875212"/>
        </p:xfrm>
        <a:graphic>
          <a:graphicData uri="http://schemas.openxmlformats.org/presentationml/2006/ole">
            <p:oleObj spid="_x0000_s4098" name="Лист" r:id="rId3" imgW="8172602" imgH="4714951" progId="Excel.Sheet.8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63713" y="4437063"/>
            <a:ext cx="6127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7258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475" y="4005263"/>
            <a:ext cx="6127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9153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7538" y="2636838"/>
            <a:ext cx="738187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1400">
                <a:solidFill>
                  <a:srgbClr val="1FAECD"/>
                </a:solidFill>
                <a:latin typeface="Arial" charset="0"/>
              </a:rPr>
              <a:t>16034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43563" y="2214563"/>
            <a:ext cx="704850" cy="306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21120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105" name="TextBox 8"/>
          <p:cNvSpPr txBox="1">
            <a:spLocks noChangeArrowheads="1"/>
          </p:cNvSpPr>
          <p:nvPr/>
        </p:nvSpPr>
        <p:spPr bwMode="auto">
          <a:xfrm>
            <a:off x="2051050" y="3644900"/>
            <a:ext cx="704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>
                <a:solidFill>
                  <a:srgbClr val="FF0000"/>
                </a:solidFill>
              </a:rPr>
              <a:t>12667</a:t>
            </a:r>
            <a:endParaRPr lang="ru-RU" sz="1400">
              <a:solidFill>
                <a:srgbClr val="FF0000"/>
              </a:solidFill>
            </a:endParaRPr>
          </a:p>
        </p:txBody>
      </p:sp>
      <p:sp>
        <p:nvSpPr>
          <p:cNvPr id="4106" name="TextBox 9"/>
          <p:cNvSpPr txBox="1">
            <a:spLocks noChangeArrowheads="1"/>
          </p:cNvSpPr>
          <p:nvPr/>
        </p:nvSpPr>
        <p:spPr bwMode="auto">
          <a:xfrm>
            <a:off x="2843213" y="2924175"/>
            <a:ext cx="704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>
                <a:solidFill>
                  <a:srgbClr val="FF0000"/>
                </a:solidFill>
              </a:rPr>
              <a:t>15467</a:t>
            </a:r>
            <a:endParaRPr lang="ru-RU" sz="1400">
              <a:solidFill>
                <a:srgbClr val="FF0000"/>
              </a:solidFill>
            </a:endParaRPr>
          </a:p>
        </p:txBody>
      </p:sp>
      <p:sp>
        <p:nvSpPr>
          <p:cNvPr id="4107" name="TextBox 10"/>
          <p:cNvSpPr txBox="1">
            <a:spLocks noChangeArrowheads="1"/>
          </p:cNvSpPr>
          <p:nvPr/>
        </p:nvSpPr>
        <p:spPr bwMode="auto">
          <a:xfrm>
            <a:off x="4140200" y="2205038"/>
            <a:ext cx="703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>
                <a:solidFill>
                  <a:srgbClr val="FF0000"/>
                </a:solidFill>
              </a:rPr>
              <a:t>19821</a:t>
            </a:r>
            <a:endParaRPr lang="ru-RU" sz="1400">
              <a:solidFill>
                <a:srgbClr val="FF0000"/>
              </a:solidFill>
            </a:endParaRPr>
          </a:p>
        </p:txBody>
      </p:sp>
      <p:sp>
        <p:nvSpPr>
          <p:cNvPr id="4108" name="TextBox 11"/>
          <p:cNvSpPr txBox="1">
            <a:spLocks noChangeArrowheads="1"/>
          </p:cNvSpPr>
          <p:nvPr/>
        </p:nvSpPr>
        <p:spPr bwMode="auto">
          <a:xfrm>
            <a:off x="5286375" y="1928813"/>
            <a:ext cx="703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>
                <a:solidFill>
                  <a:srgbClr val="FF0000"/>
                </a:solidFill>
              </a:rPr>
              <a:t>21120</a:t>
            </a:r>
            <a:endParaRPr lang="ru-RU" sz="140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8175" y="4149725"/>
            <a:ext cx="612775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accent3"/>
                </a:solidFill>
              </a:rPr>
              <a:t>7890</a:t>
            </a:r>
            <a:endParaRPr lang="ru-RU" sz="1400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7675" y="3716338"/>
            <a:ext cx="704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accent3"/>
                </a:solidFill>
              </a:rPr>
              <a:t>10147</a:t>
            </a:r>
            <a:endParaRPr lang="ru-RU" sz="1400" dirty="0">
              <a:solidFill>
                <a:schemeClr val="accent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1638" y="3068638"/>
            <a:ext cx="704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accent3"/>
                </a:solidFill>
              </a:rPr>
              <a:t>14400</a:t>
            </a:r>
            <a:endParaRPr lang="ru-RU" sz="1400" dirty="0">
              <a:solidFill>
                <a:schemeClr val="accent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92725" y="2852738"/>
            <a:ext cx="7032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accent3"/>
                </a:solidFill>
              </a:rPr>
              <a:t>15840</a:t>
            </a:r>
            <a:endParaRPr lang="ru-RU" sz="1400" dirty="0">
              <a:solidFill>
                <a:schemeClr val="accent3"/>
              </a:solidFill>
            </a:endParaRPr>
          </a:p>
        </p:txBody>
      </p:sp>
      <p:sp>
        <p:nvSpPr>
          <p:cNvPr id="4113" name="TextBox 16"/>
          <p:cNvSpPr txBox="1">
            <a:spLocks noChangeArrowheads="1"/>
          </p:cNvSpPr>
          <p:nvPr/>
        </p:nvSpPr>
        <p:spPr bwMode="auto">
          <a:xfrm>
            <a:off x="1979613" y="4797425"/>
            <a:ext cx="612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>
                <a:solidFill>
                  <a:srgbClr val="7030A0"/>
                </a:solidFill>
              </a:rPr>
              <a:t>5948</a:t>
            </a:r>
            <a:endParaRPr lang="ru-RU" sz="1400">
              <a:solidFill>
                <a:srgbClr val="7030A0"/>
              </a:solidFill>
            </a:endParaRPr>
          </a:p>
        </p:txBody>
      </p:sp>
      <p:sp>
        <p:nvSpPr>
          <p:cNvPr id="4114" name="TextBox 17"/>
          <p:cNvSpPr txBox="1">
            <a:spLocks noChangeArrowheads="1"/>
          </p:cNvSpPr>
          <p:nvPr/>
        </p:nvSpPr>
        <p:spPr bwMode="auto">
          <a:xfrm>
            <a:off x="3203575" y="4508500"/>
            <a:ext cx="612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>
                <a:solidFill>
                  <a:srgbClr val="7030A0"/>
                </a:solidFill>
              </a:rPr>
              <a:t>7829</a:t>
            </a:r>
            <a:endParaRPr lang="ru-RU" sz="1400">
              <a:solidFill>
                <a:srgbClr val="7030A0"/>
              </a:solidFill>
            </a:endParaRPr>
          </a:p>
        </p:txBody>
      </p:sp>
      <p:sp>
        <p:nvSpPr>
          <p:cNvPr id="4115" name="TextBox 18"/>
          <p:cNvSpPr txBox="1">
            <a:spLocks noChangeArrowheads="1"/>
          </p:cNvSpPr>
          <p:nvPr/>
        </p:nvSpPr>
        <p:spPr bwMode="auto">
          <a:xfrm>
            <a:off x="4356100" y="3933825"/>
            <a:ext cx="7032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>
                <a:solidFill>
                  <a:srgbClr val="7030A0"/>
                </a:solidFill>
              </a:rPr>
              <a:t>11098</a:t>
            </a:r>
            <a:endParaRPr lang="ru-RU" sz="1400">
              <a:solidFill>
                <a:srgbClr val="7030A0"/>
              </a:solidFill>
            </a:endParaRPr>
          </a:p>
        </p:txBody>
      </p:sp>
      <p:sp>
        <p:nvSpPr>
          <p:cNvPr id="4116" name="TextBox 19"/>
          <p:cNvSpPr txBox="1">
            <a:spLocks noChangeArrowheads="1"/>
          </p:cNvSpPr>
          <p:nvPr/>
        </p:nvSpPr>
        <p:spPr bwMode="auto">
          <a:xfrm>
            <a:off x="5429250" y="3500438"/>
            <a:ext cx="703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>
                <a:solidFill>
                  <a:srgbClr val="7030A0"/>
                </a:solidFill>
              </a:rPr>
              <a:t>13950</a:t>
            </a:r>
            <a:endParaRPr lang="ru-RU" sz="140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794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800" b="1">
                <a:solidFill>
                  <a:schemeClr val="tx1"/>
                </a:solidFill>
              </a:rPr>
              <a:t>Численность безработных граждан и уровень безработицы в Козловском районе, на конец года</a:t>
            </a:r>
            <a:endParaRPr lang="ru-RU" sz="2400" b="1">
              <a:solidFill>
                <a:schemeClr val="tx1"/>
              </a:solidFill>
            </a:endParaRPr>
          </a:p>
        </p:txBody>
      </p:sp>
      <p:sp>
        <p:nvSpPr>
          <p:cNvPr id="39939" name="Номер слайда 6"/>
          <p:cNvSpPr txBox="1">
            <a:spLocks noGrp="1"/>
          </p:cNvSpPr>
          <p:nvPr/>
        </p:nvSpPr>
        <p:spPr bwMode="auto">
          <a:xfrm>
            <a:off x="6786563" y="592613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4043FB2F-760C-4243-9E2A-1D56E906FFF3}" type="slidenum">
              <a:rPr lang="ru-RU" sz="1800">
                <a:solidFill>
                  <a:srgbClr val="898989"/>
                </a:solidFill>
              </a:rPr>
              <a:pPr algn="r"/>
              <a:t>8</a:t>
            </a:fld>
            <a:endParaRPr lang="ru-RU" sz="1800">
              <a:solidFill>
                <a:srgbClr val="898989"/>
              </a:solidFill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0" y="-203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defRPr/>
            </a:pPr>
            <a:endParaRPr lang="en-US" sz="36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graphicFrame>
        <p:nvGraphicFramePr>
          <p:cNvPr id="118150" name="Group 390"/>
          <p:cNvGraphicFramePr>
            <a:graphicFrameLocks noGrp="1"/>
          </p:cNvGraphicFramePr>
          <p:nvPr/>
        </p:nvGraphicFramePr>
        <p:xfrm>
          <a:off x="179388" y="1125538"/>
          <a:ext cx="8784974" cy="4896545"/>
        </p:xfrm>
        <a:graphic>
          <a:graphicData uri="http://schemas.openxmlformats.org/drawingml/2006/table">
            <a:tbl>
              <a:tblPr/>
              <a:tblGrid>
                <a:gridCol w="3548077"/>
                <a:gridCol w="745638"/>
                <a:gridCol w="844411"/>
                <a:gridCol w="842475"/>
                <a:gridCol w="844411"/>
                <a:gridCol w="979981"/>
                <a:gridCol w="979981"/>
              </a:tblGrid>
              <a:tr h="11754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2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 граждан, стоящих на учете в Центре занятости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34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 в районе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54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 по Чувашской Республике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2,62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6"/>
          <p:cNvSpPr txBox="1">
            <a:spLocks noGrp="1"/>
          </p:cNvSpPr>
          <p:nvPr/>
        </p:nvSpPr>
        <p:spPr bwMode="auto">
          <a:xfrm>
            <a:off x="6786563" y="635793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BF8847DF-9F79-4131-AC8F-44249EC7824D}" type="slidenum">
              <a:rPr lang="ru-RU" sz="1800">
                <a:solidFill>
                  <a:srgbClr val="898989"/>
                </a:solidFill>
              </a:rPr>
              <a:pPr algn="r"/>
              <a:t>9</a:t>
            </a:fld>
            <a:endParaRPr lang="ru-RU" sz="1800">
              <a:solidFill>
                <a:srgbClr val="898989"/>
              </a:solidFill>
            </a:endParaRPr>
          </a:p>
        </p:txBody>
      </p:sp>
      <p:sp>
        <p:nvSpPr>
          <p:cNvPr id="2" name="Скругленный прямоугольник 8"/>
          <p:cNvSpPr/>
          <p:nvPr/>
        </p:nvSpPr>
        <p:spPr>
          <a:xfrm>
            <a:off x="684213" y="188913"/>
            <a:ext cx="8243887" cy="71913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>
                <a:solidFill>
                  <a:srgbClr val="000066"/>
                </a:solidFill>
              </a:rPr>
              <a:t>Объем отгрузки продукции промышленными предприятиями Козловского района, включая малые, млн.руб.</a:t>
            </a:r>
          </a:p>
        </p:txBody>
      </p:sp>
      <p:pic>
        <p:nvPicPr>
          <p:cNvPr id="512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413"/>
            <a:ext cx="9144000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714375" y="1214438"/>
          <a:ext cx="7473950" cy="5246687"/>
        </p:xfrm>
        <a:graphic>
          <a:graphicData uri="http://schemas.openxmlformats.org/presentationml/2006/ole">
            <p:oleObj spid="_x0000_s5122" name="Worksheet" r:id="rId5" imgW="5981677" imgH="4048105" progId="Excel.Sheet.8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0001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00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Char char="•"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Char char="•"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00001 1">
        <a:dk1>
          <a:srgbClr val="666633"/>
        </a:dk1>
        <a:lt1>
          <a:srgbClr val="FFFFFF"/>
        </a:lt1>
        <a:dk2>
          <a:srgbClr val="A18D58"/>
        </a:dk2>
        <a:lt2>
          <a:srgbClr val="FFFFCC"/>
        </a:lt2>
        <a:accent1>
          <a:srgbClr val="CCFF66"/>
        </a:accent1>
        <a:accent2>
          <a:srgbClr val="FFCC99"/>
        </a:accent2>
        <a:accent3>
          <a:srgbClr val="CDC5B4"/>
        </a:accent3>
        <a:accent4>
          <a:srgbClr val="DADADA"/>
        </a:accent4>
        <a:accent5>
          <a:srgbClr val="E2FFB8"/>
        </a:accent5>
        <a:accent6>
          <a:srgbClr val="E7B98A"/>
        </a:accent6>
        <a:hlink>
          <a:srgbClr val="66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001 2">
        <a:dk1>
          <a:srgbClr val="666633"/>
        </a:dk1>
        <a:lt1>
          <a:srgbClr val="FFFFFF"/>
        </a:lt1>
        <a:dk2>
          <a:srgbClr val="A18D58"/>
        </a:dk2>
        <a:lt2>
          <a:srgbClr val="FFFFCC"/>
        </a:lt2>
        <a:accent1>
          <a:srgbClr val="99CC00"/>
        </a:accent1>
        <a:accent2>
          <a:srgbClr val="99FF99"/>
        </a:accent2>
        <a:accent3>
          <a:srgbClr val="CDC5B4"/>
        </a:accent3>
        <a:accent4>
          <a:srgbClr val="DADADA"/>
        </a:accent4>
        <a:accent5>
          <a:srgbClr val="CAE2AA"/>
        </a:accent5>
        <a:accent6>
          <a:srgbClr val="8AE78A"/>
        </a:accent6>
        <a:hlink>
          <a:srgbClr val="666633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001 3">
        <a:dk1>
          <a:srgbClr val="666633"/>
        </a:dk1>
        <a:lt1>
          <a:srgbClr val="FFFFFF"/>
        </a:lt1>
        <a:dk2>
          <a:srgbClr val="A18D58"/>
        </a:dk2>
        <a:lt2>
          <a:srgbClr val="FFFFCC"/>
        </a:lt2>
        <a:accent1>
          <a:srgbClr val="99CC00"/>
        </a:accent1>
        <a:accent2>
          <a:srgbClr val="33CC33"/>
        </a:accent2>
        <a:accent3>
          <a:srgbClr val="CDC5B4"/>
        </a:accent3>
        <a:accent4>
          <a:srgbClr val="DADADA"/>
        </a:accent4>
        <a:accent5>
          <a:srgbClr val="CAE2AA"/>
        </a:accent5>
        <a:accent6>
          <a:srgbClr val="2DB92D"/>
        </a:accent6>
        <a:hlink>
          <a:srgbClr val="006600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8886</TotalTime>
  <Words>1993</Words>
  <Application>Microsoft Office PowerPoint</Application>
  <PresentationFormat>Экран (4:3)</PresentationFormat>
  <Paragraphs>531</Paragraphs>
  <Slides>55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00001</vt:lpstr>
      <vt:lpstr>Слои</vt:lpstr>
      <vt:lpstr>Лист Microsoft Office Excel 97-2003</vt:lpstr>
      <vt:lpstr>Worksheet</vt:lpstr>
      <vt:lpstr>Лист</vt:lpstr>
      <vt:lpstr>Диаграмма</vt:lpstr>
      <vt:lpstr>Слайд 1</vt:lpstr>
      <vt:lpstr>Слайд 2</vt:lpstr>
      <vt:lpstr>Слайд 3</vt:lpstr>
      <vt:lpstr>Развитие системы муниципального заказа</vt:lpstr>
      <vt:lpstr>Слайд 5</vt:lpstr>
      <vt:lpstr>Слайд 6</vt:lpstr>
      <vt:lpstr>Уровень среднемесячной заработной платы работников бюджетной сферы в Козловском районе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Показатели развития малого предпринимательства  в Козловском районе в 2012 году</vt:lpstr>
      <vt:lpstr>Слайд 28</vt:lpstr>
      <vt:lpstr>Слайд 29</vt:lpstr>
      <vt:lpstr>Слайд 30</vt:lpstr>
      <vt:lpstr>Слайд 31</vt:lpstr>
      <vt:lpstr>Реконструкция жилого здания бывшего Козловского детского дома под детский сад на 170 мест по ул.Лобачевского, д.32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Основные задачи социально-экономической политики района  на 2013 год</vt:lpstr>
      <vt:lpstr>Слайд 52</vt:lpstr>
      <vt:lpstr>Слайд 53</vt:lpstr>
      <vt:lpstr>Слайд 54</vt:lpstr>
      <vt:lpstr>Слайд 55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www.PHILka.RU</dc:creator>
  <cp:lastModifiedBy>info4</cp:lastModifiedBy>
  <cp:revision>541</cp:revision>
  <dcterms:created xsi:type="dcterms:W3CDTF">2009-08-29T10:01:46Z</dcterms:created>
  <dcterms:modified xsi:type="dcterms:W3CDTF">2013-03-14T07:56:15Z</dcterms:modified>
</cp:coreProperties>
</file>